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309" r:id="rId2"/>
    <p:sldId id="310" r:id="rId3"/>
    <p:sldId id="342" r:id="rId4"/>
    <p:sldId id="312" r:id="rId5"/>
    <p:sldId id="311" r:id="rId6"/>
    <p:sldId id="314" r:id="rId7"/>
    <p:sldId id="315" r:id="rId8"/>
    <p:sldId id="322" r:id="rId9"/>
    <p:sldId id="323" r:id="rId10"/>
    <p:sldId id="338" r:id="rId11"/>
    <p:sldId id="331" r:id="rId12"/>
    <p:sldId id="332" r:id="rId13"/>
    <p:sldId id="325" r:id="rId14"/>
    <p:sldId id="333" r:id="rId15"/>
    <p:sldId id="318" r:id="rId16"/>
    <p:sldId id="319" r:id="rId17"/>
    <p:sldId id="335" r:id="rId18"/>
    <p:sldId id="334" r:id="rId19"/>
    <p:sldId id="339" r:id="rId20"/>
    <p:sldId id="336" r:id="rId21"/>
    <p:sldId id="317" r:id="rId22"/>
    <p:sldId id="340" r:id="rId23"/>
    <p:sldId id="337" r:id="rId24"/>
    <p:sldId id="328" r:id="rId25"/>
    <p:sldId id="329" r:id="rId26"/>
    <p:sldId id="343" r:id="rId27"/>
    <p:sldId id="327" r:id="rId28"/>
    <p:sldId id="330" r:id="rId29"/>
    <p:sldId id="344" r:id="rId30"/>
    <p:sldId id="341" r:id="rId31"/>
    <p:sldId id="296" r:id="rId32"/>
    <p:sldId id="268" r:id="rId33"/>
    <p:sldId id="290" r:id="rId34"/>
    <p:sldId id="299" r:id="rId35"/>
    <p:sldId id="300" r:id="rId36"/>
    <p:sldId id="301" r:id="rId37"/>
    <p:sldId id="306" r:id="rId38"/>
    <p:sldId id="302" r:id="rId39"/>
    <p:sldId id="305" r:id="rId40"/>
    <p:sldId id="307" r:id="rId41"/>
    <p:sldId id="308" r:id="rId42"/>
  </p:sldIdLst>
  <p:sldSz cx="9144000" cy="5143500" type="screen16x9"/>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4274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60" autoAdjust="0"/>
  </p:normalViewPr>
  <p:slideViewPr>
    <p:cSldViewPr showGuides="1">
      <p:cViewPr varScale="1">
        <p:scale>
          <a:sx n="107" d="100"/>
          <a:sy n="107" d="100"/>
        </p:scale>
        <p:origin x="754" y="8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F11EBC4-A556-1B44-A383-9A95906FB30F}" type="datetimeFigureOut">
              <a:rPr lang="en-US" smtClean="0"/>
              <a:t>9/2/2020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A936285-22E9-A541-89DE-CA6F8FBF90A8}" type="slidenum">
              <a:rPr lang="en-US" smtClean="0"/>
              <a:t>‹#›</a:t>
            </a:fld>
            <a:endParaRPr lang="en-US"/>
          </a:p>
        </p:txBody>
      </p:sp>
    </p:spTree>
    <p:extLst>
      <p:ext uri="{BB962C8B-B14F-4D97-AF65-F5344CB8AC3E}">
        <p14:creationId xmlns:p14="http://schemas.microsoft.com/office/powerpoint/2010/main" val="13982679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7316DA-88A8-4247-A429-F2DAE966414B}" type="datetimeFigureOut">
              <a:rPr lang="pl-PL" smtClean="0"/>
              <a:t>02.09.2020</a:t>
            </a:fld>
            <a:endParaRPr lang="pl-PL"/>
          </a:p>
        </p:txBody>
      </p:sp>
      <p:sp>
        <p:nvSpPr>
          <p:cNvPr id="4" name="Symbol zastępczy obrazu slajd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141158-EEE6-4020-8CF9-A02062D6DCCC}" type="slidenum">
              <a:rPr lang="pl-PL" smtClean="0"/>
              <a:t>‹#›</a:t>
            </a:fld>
            <a:endParaRPr lang="pl-PL"/>
          </a:p>
        </p:txBody>
      </p:sp>
    </p:spTree>
    <p:extLst>
      <p:ext uri="{BB962C8B-B14F-4D97-AF65-F5344CB8AC3E}">
        <p14:creationId xmlns:p14="http://schemas.microsoft.com/office/powerpoint/2010/main" val="342176697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x-none" dirty="0"/>
          </a:p>
        </p:txBody>
      </p:sp>
      <p:sp>
        <p:nvSpPr>
          <p:cNvPr id="4" name="Tijdelijke aanduiding voor dianummer 3"/>
          <p:cNvSpPr>
            <a:spLocks noGrp="1"/>
          </p:cNvSpPr>
          <p:nvPr>
            <p:ph type="sldNum" sz="quarter" idx="5"/>
          </p:nvPr>
        </p:nvSpPr>
        <p:spPr/>
        <p:txBody>
          <a:bodyPr/>
          <a:lstStyle/>
          <a:p>
            <a:fld id="{9E141158-EEE6-4020-8CF9-A02062D6DCCC}" type="slidenum">
              <a:rPr lang="pl-PL" smtClean="0"/>
              <a:t>31</a:t>
            </a:fld>
            <a:endParaRPr lang="pl-PL"/>
          </a:p>
        </p:txBody>
      </p:sp>
    </p:spTree>
    <p:extLst>
      <p:ext uri="{BB962C8B-B14F-4D97-AF65-F5344CB8AC3E}">
        <p14:creationId xmlns:p14="http://schemas.microsoft.com/office/powerpoint/2010/main" val="2314642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x-none" dirty="0"/>
          </a:p>
        </p:txBody>
      </p:sp>
      <p:sp>
        <p:nvSpPr>
          <p:cNvPr id="4" name="Tijdelijke aanduiding voor dianummer 3"/>
          <p:cNvSpPr>
            <a:spLocks noGrp="1"/>
          </p:cNvSpPr>
          <p:nvPr>
            <p:ph type="sldNum" sz="quarter" idx="5"/>
          </p:nvPr>
        </p:nvSpPr>
        <p:spPr/>
        <p:txBody>
          <a:bodyPr/>
          <a:lstStyle/>
          <a:p>
            <a:fld id="{9E141158-EEE6-4020-8CF9-A02062D6DCCC}" type="slidenum">
              <a:rPr lang="pl-PL" smtClean="0"/>
              <a:t>33</a:t>
            </a:fld>
            <a:endParaRPr lang="pl-PL"/>
          </a:p>
        </p:txBody>
      </p:sp>
    </p:spTree>
    <p:extLst>
      <p:ext uri="{BB962C8B-B14F-4D97-AF65-F5344CB8AC3E}">
        <p14:creationId xmlns:p14="http://schemas.microsoft.com/office/powerpoint/2010/main" val="4116598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x-none" dirty="0"/>
          </a:p>
        </p:txBody>
      </p:sp>
      <p:sp>
        <p:nvSpPr>
          <p:cNvPr id="4" name="Tijdelijke aanduiding voor dianummer 3"/>
          <p:cNvSpPr>
            <a:spLocks noGrp="1"/>
          </p:cNvSpPr>
          <p:nvPr>
            <p:ph type="sldNum" sz="quarter" idx="5"/>
          </p:nvPr>
        </p:nvSpPr>
        <p:spPr/>
        <p:txBody>
          <a:bodyPr/>
          <a:lstStyle/>
          <a:p>
            <a:fld id="{9E141158-EEE6-4020-8CF9-A02062D6DCCC}" type="slidenum">
              <a:rPr lang="pl-PL" smtClean="0"/>
              <a:t>35</a:t>
            </a:fld>
            <a:endParaRPr lang="pl-PL"/>
          </a:p>
        </p:txBody>
      </p:sp>
    </p:spTree>
    <p:extLst>
      <p:ext uri="{BB962C8B-B14F-4D97-AF65-F5344CB8AC3E}">
        <p14:creationId xmlns:p14="http://schemas.microsoft.com/office/powerpoint/2010/main" val="1500116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x-none" dirty="0"/>
          </a:p>
        </p:txBody>
      </p:sp>
      <p:sp>
        <p:nvSpPr>
          <p:cNvPr id="4" name="Tijdelijke aanduiding voor dianummer 3"/>
          <p:cNvSpPr>
            <a:spLocks noGrp="1"/>
          </p:cNvSpPr>
          <p:nvPr>
            <p:ph type="sldNum" sz="quarter" idx="5"/>
          </p:nvPr>
        </p:nvSpPr>
        <p:spPr/>
        <p:txBody>
          <a:bodyPr/>
          <a:lstStyle/>
          <a:p>
            <a:fld id="{9E141158-EEE6-4020-8CF9-A02062D6DCCC}" type="slidenum">
              <a:rPr lang="pl-PL" smtClean="0"/>
              <a:t>39</a:t>
            </a:fld>
            <a:endParaRPr lang="pl-PL"/>
          </a:p>
        </p:txBody>
      </p:sp>
    </p:spTree>
    <p:extLst>
      <p:ext uri="{BB962C8B-B14F-4D97-AF65-F5344CB8AC3E}">
        <p14:creationId xmlns:p14="http://schemas.microsoft.com/office/powerpoint/2010/main" val="3581955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1597819"/>
            <a:ext cx="7772400" cy="1102519"/>
          </a:xfrm>
        </p:spPr>
        <p:txBody>
          <a:bodyPr/>
          <a:lstStyle/>
          <a:p>
            <a:r>
              <a:rPr lang="pl-PL"/>
              <a:t>Kliknij, aby edytować styl</a:t>
            </a:r>
          </a:p>
        </p:txBody>
      </p:sp>
      <p:sp>
        <p:nvSpPr>
          <p:cNvPr id="3" name="Podtytuł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r>
              <a:rPr lang="en-US"/>
              <a:t>02/10/19</a:t>
            </a:r>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E4940F-8CD3-4E94-A3DE-665FD16A847A}" type="slidenum">
              <a:rPr lang="pl-PL" smtClean="0"/>
              <a:t>‹#›</a:t>
            </a:fld>
            <a:endParaRPr lang="pl-PL"/>
          </a:p>
        </p:txBody>
      </p:sp>
    </p:spTree>
    <p:extLst>
      <p:ext uri="{BB962C8B-B14F-4D97-AF65-F5344CB8AC3E}">
        <p14:creationId xmlns:p14="http://schemas.microsoft.com/office/powerpoint/2010/main" val="2255019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r>
              <a:rPr lang="en-US"/>
              <a:t>02/10/19</a:t>
            </a:r>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E4940F-8CD3-4E94-A3DE-665FD16A847A}" type="slidenum">
              <a:rPr lang="pl-PL" smtClean="0"/>
              <a:t>‹#›</a:t>
            </a:fld>
            <a:endParaRPr lang="pl-PL"/>
          </a:p>
        </p:txBody>
      </p:sp>
    </p:spTree>
    <p:extLst>
      <p:ext uri="{BB962C8B-B14F-4D97-AF65-F5344CB8AC3E}">
        <p14:creationId xmlns:p14="http://schemas.microsoft.com/office/powerpoint/2010/main" val="2394593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154781"/>
            <a:ext cx="2057400" cy="329088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154781"/>
            <a:ext cx="6019800" cy="329088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r>
              <a:rPr lang="en-US"/>
              <a:t>02/10/19</a:t>
            </a:r>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E4940F-8CD3-4E94-A3DE-665FD16A847A}" type="slidenum">
              <a:rPr lang="pl-PL" smtClean="0"/>
              <a:t>‹#›</a:t>
            </a:fld>
            <a:endParaRPr lang="pl-PL"/>
          </a:p>
        </p:txBody>
      </p:sp>
    </p:spTree>
    <p:extLst>
      <p:ext uri="{BB962C8B-B14F-4D97-AF65-F5344CB8AC3E}">
        <p14:creationId xmlns:p14="http://schemas.microsoft.com/office/powerpoint/2010/main" val="3749918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r>
              <a:rPr lang="en-US"/>
              <a:t>02/10/19</a:t>
            </a:r>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E4940F-8CD3-4E94-A3DE-665FD16A847A}" type="slidenum">
              <a:rPr lang="pl-PL" smtClean="0"/>
              <a:t>‹#›</a:t>
            </a:fld>
            <a:endParaRPr lang="pl-PL"/>
          </a:p>
        </p:txBody>
      </p:sp>
    </p:spTree>
    <p:extLst>
      <p:ext uri="{BB962C8B-B14F-4D97-AF65-F5344CB8AC3E}">
        <p14:creationId xmlns:p14="http://schemas.microsoft.com/office/powerpoint/2010/main" val="3880649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3305176"/>
            <a:ext cx="7772400" cy="1021556"/>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r>
              <a:rPr lang="en-US"/>
              <a:t>02/10/19</a:t>
            </a:r>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E4940F-8CD3-4E94-A3DE-665FD16A847A}" type="slidenum">
              <a:rPr lang="pl-PL" smtClean="0"/>
              <a:t>‹#›</a:t>
            </a:fld>
            <a:endParaRPr lang="pl-PL"/>
          </a:p>
        </p:txBody>
      </p:sp>
    </p:spTree>
    <p:extLst>
      <p:ext uri="{BB962C8B-B14F-4D97-AF65-F5344CB8AC3E}">
        <p14:creationId xmlns:p14="http://schemas.microsoft.com/office/powerpoint/2010/main" val="4186118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r>
              <a:rPr lang="en-US"/>
              <a:t>02/10/19</a:t>
            </a:r>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E4940F-8CD3-4E94-A3DE-665FD16A847A}" type="slidenum">
              <a:rPr lang="pl-PL" smtClean="0"/>
              <a:t>‹#›</a:t>
            </a:fld>
            <a:endParaRPr lang="pl-PL"/>
          </a:p>
        </p:txBody>
      </p:sp>
    </p:spTree>
    <p:extLst>
      <p:ext uri="{BB962C8B-B14F-4D97-AF65-F5344CB8AC3E}">
        <p14:creationId xmlns:p14="http://schemas.microsoft.com/office/powerpoint/2010/main" val="2610790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05979"/>
            <a:ext cx="8229600" cy="85725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r>
              <a:rPr lang="en-US"/>
              <a:t>02/10/19</a:t>
            </a:r>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58E4940F-8CD3-4E94-A3DE-665FD16A847A}" type="slidenum">
              <a:rPr lang="pl-PL" smtClean="0"/>
              <a:t>‹#›</a:t>
            </a:fld>
            <a:endParaRPr lang="pl-PL"/>
          </a:p>
        </p:txBody>
      </p:sp>
    </p:spTree>
    <p:extLst>
      <p:ext uri="{BB962C8B-B14F-4D97-AF65-F5344CB8AC3E}">
        <p14:creationId xmlns:p14="http://schemas.microsoft.com/office/powerpoint/2010/main" val="1608197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r>
              <a:rPr lang="en-US"/>
              <a:t>02/10/19</a:t>
            </a:r>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58E4940F-8CD3-4E94-A3DE-665FD16A847A}" type="slidenum">
              <a:rPr lang="pl-PL" smtClean="0"/>
              <a:t>‹#›</a:t>
            </a:fld>
            <a:endParaRPr lang="pl-PL"/>
          </a:p>
        </p:txBody>
      </p:sp>
    </p:spTree>
    <p:extLst>
      <p:ext uri="{BB962C8B-B14F-4D97-AF65-F5344CB8AC3E}">
        <p14:creationId xmlns:p14="http://schemas.microsoft.com/office/powerpoint/2010/main" val="2238123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r>
              <a:rPr lang="en-US"/>
              <a:t>02/10/19</a:t>
            </a:r>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58E4940F-8CD3-4E94-A3DE-665FD16A847A}" type="slidenum">
              <a:rPr lang="pl-PL" smtClean="0"/>
              <a:t>‹#›</a:t>
            </a:fld>
            <a:endParaRPr lang="pl-PL"/>
          </a:p>
        </p:txBody>
      </p:sp>
    </p:spTree>
    <p:extLst>
      <p:ext uri="{BB962C8B-B14F-4D97-AF65-F5344CB8AC3E}">
        <p14:creationId xmlns:p14="http://schemas.microsoft.com/office/powerpoint/2010/main" val="4224385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04787"/>
            <a:ext cx="3008313" cy="871538"/>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r>
              <a:rPr lang="en-US"/>
              <a:t>02/10/19</a:t>
            </a:r>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E4940F-8CD3-4E94-A3DE-665FD16A847A}" type="slidenum">
              <a:rPr lang="pl-PL" smtClean="0"/>
              <a:t>‹#›</a:t>
            </a:fld>
            <a:endParaRPr lang="pl-PL"/>
          </a:p>
        </p:txBody>
      </p:sp>
    </p:spTree>
    <p:extLst>
      <p:ext uri="{BB962C8B-B14F-4D97-AF65-F5344CB8AC3E}">
        <p14:creationId xmlns:p14="http://schemas.microsoft.com/office/powerpoint/2010/main" val="3357580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3600450"/>
            <a:ext cx="5486400" cy="425054"/>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p>
        </p:txBody>
      </p:sp>
      <p:sp>
        <p:nvSpPr>
          <p:cNvPr id="4" name="Symbol zastępczy tekstu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r>
              <a:rPr lang="en-US"/>
              <a:t>02/10/19</a:t>
            </a:r>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E4940F-8CD3-4E94-A3DE-665FD16A847A}" type="slidenum">
              <a:rPr lang="pl-PL" smtClean="0"/>
              <a:t>‹#›</a:t>
            </a:fld>
            <a:endParaRPr lang="pl-PL"/>
          </a:p>
        </p:txBody>
      </p:sp>
    </p:spTree>
    <p:extLst>
      <p:ext uri="{BB962C8B-B14F-4D97-AF65-F5344CB8AC3E}">
        <p14:creationId xmlns:p14="http://schemas.microsoft.com/office/powerpoint/2010/main" val="2123804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02/10/19</a:t>
            </a:r>
            <a:endParaRPr lang="pl-PL"/>
          </a:p>
        </p:txBody>
      </p:sp>
      <p:sp>
        <p:nvSpPr>
          <p:cNvPr id="5" name="Symbol zastępczy stopki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E4940F-8CD3-4E94-A3DE-665FD16A847A}" type="slidenum">
              <a:rPr lang="pl-PL" smtClean="0"/>
              <a:t>‹#›</a:t>
            </a:fld>
            <a:endParaRPr lang="pl-PL"/>
          </a:p>
        </p:txBody>
      </p:sp>
    </p:spTree>
    <p:extLst>
      <p:ext uri="{BB962C8B-B14F-4D97-AF65-F5344CB8AC3E}">
        <p14:creationId xmlns:p14="http://schemas.microsoft.com/office/powerpoint/2010/main" val="2637192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0.jpeg"/><Relationship Id="rId4" Type="http://schemas.openxmlformats.org/officeDocument/2006/relationships/image" Target="../media/image29.jp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2514952-4F59-4B0B-AFDF-C846FA2302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9170" y="137795"/>
            <a:ext cx="1203678" cy="343048"/>
          </a:xfrm>
          <a:prstGeom prst="rect">
            <a:avLst/>
          </a:prstGeom>
        </p:spPr>
      </p:pic>
      <p:sp>
        <p:nvSpPr>
          <p:cNvPr id="5" name="Tekstvak 4">
            <a:extLst>
              <a:ext uri="{FF2B5EF4-FFF2-40B4-BE49-F238E27FC236}">
                <a16:creationId xmlns:a16="http://schemas.microsoft.com/office/drawing/2014/main" id="{4407B4B9-3404-4EA2-B4B4-E16C61114ECD}"/>
              </a:ext>
            </a:extLst>
          </p:cNvPr>
          <p:cNvSpPr txBox="1"/>
          <p:nvPr/>
        </p:nvSpPr>
        <p:spPr>
          <a:xfrm>
            <a:off x="611560" y="1707654"/>
            <a:ext cx="7920880" cy="1143070"/>
          </a:xfrm>
          <a:prstGeom prst="rect">
            <a:avLst/>
          </a:prstGeom>
          <a:noFill/>
        </p:spPr>
        <p:txBody>
          <a:bodyPr wrap="square" rtlCol="0">
            <a:spAutoFit/>
          </a:bodyPr>
          <a:lstStyle/>
          <a:p>
            <a:pPr algn="ctr">
              <a:lnSpc>
                <a:spcPct val="150000"/>
              </a:lnSpc>
            </a:pPr>
            <a:r>
              <a:rPr lang="nl-NL" sz="2400" b="1" dirty="0">
                <a:solidFill>
                  <a:schemeClr val="tx2">
                    <a:lumMod val="60000"/>
                    <a:lumOff val="40000"/>
                  </a:schemeClr>
                </a:solidFill>
              </a:rPr>
              <a:t>THE REDESIGN OF</a:t>
            </a:r>
          </a:p>
          <a:p>
            <a:pPr algn="ctr">
              <a:lnSpc>
                <a:spcPct val="150000"/>
              </a:lnSpc>
            </a:pPr>
            <a:r>
              <a:rPr lang="nl-NL" sz="2400" b="1" dirty="0" err="1"/>
              <a:t>Operator’s</a:t>
            </a:r>
            <a:r>
              <a:rPr lang="nl-NL" sz="2400" b="1" dirty="0"/>
              <a:t> Manual </a:t>
            </a:r>
            <a:r>
              <a:rPr lang="nl-NL" sz="2400" b="1" dirty="0" err="1"/>
              <a:t>and</a:t>
            </a:r>
            <a:r>
              <a:rPr lang="nl-NL" sz="2400" b="1" dirty="0"/>
              <a:t> Training </a:t>
            </a:r>
            <a:r>
              <a:rPr lang="nl-NL" sz="2400" b="1" dirty="0" err="1"/>
              <a:t>Materials</a:t>
            </a:r>
            <a:endParaRPr lang="nl-NL" sz="2400" b="1" dirty="0"/>
          </a:p>
        </p:txBody>
      </p:sp>
      <p:sp>
        <p:nvSpPr>
          <p:cNvPr id="2" name="Slide Number Placeholder 1"/>
          <p:cNvSpPr>
            <a:spLocks noGrp="1"/>
          </p:cNvSpPr>
          <p:nvPr>
            <p:ph type="sldNum" sz="quarter" idx="12"/>
          </p:nvPr>
        </p:nvSpPr>
        <p:spPr/>
        <p:txBody>
          <a:bodyPr/>
          <a:lstStyle/>
          <a:p>
            <a:fld id="{58E4940F-8CD3-4E94-A3DE-665FD16A847A}" type="slidenum">
              <a:rPr lang="pl-PL" smtClean="0"/>
              <a:t>1</a:t>
            </a:fld>
            <a:endParaRPr lang="pl-PL"/>
          </a:p>
        </p:txBody>
      </p:sp>
    </p:spTree>
    <p:extLst>
      <p:ext uri="{BB962C8B-B14F-4D97-AF65-F5344CB8AC3E}">
        <p14:creationId xmlns:p14="http://schemas.microsoft.com/office/powerpoint/2010/main" val="2282128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E4940F-8CD3-4E94-A3DE-665FD16A847A}" type="slidenum">
              <a:rPr lang="pl-PL" smtClean="0"/>
              <a:t>10</a:t>
            </a:fld>
            <a:endParaRPr lang="pl-PL"/>
          </a:p>
        </p:txBody>
      </p:sp>
      <p:sp>
        <p:nvSpPr>
          <p:cNvPr id="5" name="pole tekstowe 1">
            <a:extLst>
              <a:ext uri="{FF2B5EF4-FFF2-40B4-BE49-F238E27FC236}">
                <a16:creationId xmlns:a16="http://schemas.microsoft.com/office/drawing/2014/main" id="{8909BF4D-31E1-42F7-AEFA-D2616CF72135}"/>
              </a:ext>
            </a:extLst>
          </p:cNvPr>
          <p:cNvSpPr txBox="1"/>
          <p:nvPr/>
        </p:nvSpPr>
        <p:spPr>
          <a:xfrm>
            <a:off x="2843808" y="1923678"/>
            <a:ext cx="3225377" cy="415498"/>
          </a:xfrm>
          <a:prstGeom prst="rect">
            <a:avLst/>
          </a:prstGeom>
          <a:noFill/>
        </p:spPr>
        <p:txBody>
          <a:bodyPr wrap="square" rtlCol="0">
            <a:spAutoFit/>
          </a:bodyPr>
          <a:lstStyle/>
          <a:p>
            <a:pPr algn="ctr"/>
            <a:r>
              <a:rPr lang="nl-NL" sz="1050" b="1" dirty="0">
                <a:solidFill>
                  <a:schemeClr val="tx2">
                    <a:lumMod val="60000"/>
                    <a:lumOff val="40000"/>
                  </a:schemeClr>
                </a:solidFill>
              </a:rPr>
              <a:t>CRYOTHERAPY BY CRYOSPACE</a:t>
            </a:r>
          </a:p>
          <a:p>
            <a:pPr algn="ctr"/>
            <a:r>
              <a:rPr lang="en-US" sz="1050" b="1" dirty="0"/>
              <a:t>Features and Benefits</a:t>
            </a:r>
            <a:endParaRPr lang="nl-NL" sz="1050" b="1" dirty="0">
              <a:solidFill>
                <a:schemeClr val="tx2">
                  <a:lumMod val="60000"/>
                  <a:lumOff val="40000"/>
                </a:schemeClr>
              </a:solidFill>
            </a:endParaRPr>
          </a:p>
        </p:txBody>
      </p:sp>
    </p:spTree>
    <p:extLst>
      <p:ext uri="{BB962C8B-B14F-4D97-AF65-F5344CB8AC3E}">
        <p14:creationId xmlns:p14="http://schemas.microsoft.com/office/powerpoint/2010/main" val="3312457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1">
            <a:extLst>
              <a:ext uri="{FF2B5EF4-FFF2-40B4-BE49-F238E27FC236}">
                <a16:creationId xmlns:a16="http://schemas.microsoft.com/office/drawing/2014/main" id="{599F9A4C-1F31-44E4-A917-E90F1A34380B}"/>
              </a:ext>
            </a:extLst>
          </p:cNvPr>
          <p:cNvSpPr txBox="1"/>
          <p:nvPr/>
        </p:nvSpPr>
        <p:spPr>
          <a:xfrm>
            <a:off x="554535" y="1491630"/>
            <a:ext cx="3225377" cy="253916"/>
          </a:xfrm>
          <a:prstGeom prst="rect">
            <a:avLst/>
          </a:prstGeom>
          <a:noFill/>
        </p:spPr>
        <p:txBody>
          <a:bodyPr wrap="square" rtlCol="0">
            <a:spAutoFit/>
          </a:bodyPr>
          <a:lstStyle/>
          <a:p>
            <a:r>
              <a:rPr lang="nl-NL" sz="1050" b="1" dirty="0">
                <a:solidFill>
                  <a:schemeClr val="tx2">
                    <a:lumMod val="60000"/>
                    <a:lumOff val="40000"/>
                  </a:schemeClr>
                </a:solidFill>
              </a:rPr>
              <a:t>CRYOSPACE FEATURES AND BENEFITS</a:t>
            </a:r>
            <a:endParaRPr lang="pl-PL" sz="1050" b="1" dirty="0"/>
          </a:p>
        </p:txBody>
      </p:sp>
      <p:sp>
        <p:nvSpPr>
          <p:cNvPr id="6" name="Tekstvak 5">
            <a:extLst>
              <a:ext uri="{FF2B5EF4-FFF2-40B4-BE49-F238E27FC236}">
                <a16:creationId xmlns:a16="http://schemas.microsoft.com/office/drawing/2014/main" id="{645EC671-4ACE-48BC-BED1-19BE9EB2D982}"/>
              </a:ext>
            </a:extLst>
          </p:cNvPr>
          <p:cNvSpPr txBox="1"/>
          <p:nvPr/>
        </p:nvSpPr>
        <p:spPr>
          <a:xfrm>
            <a:off x="539552" y="1779662"/>
            <a:ext cx="3816424" cy="1233671"/>
          </a:xfrm>
          <a:prstGeom prst="rect">
            <a:avLst/>
          </a:prstGeom>
          <a:noFill/>
        </p:spPr>
        <p:txBody>
          <a:bodyPr wrap="square" rtlCol="0">
            <a:spAutoFit/>
          </a:bodyPr>
          <a:lstStyle/>
          <a:p>
            <a:pPr>
              <a:lnSpc>
                <a:spcPct val="150000"/>
              </a:lnSpc>
            </a:pPr>
            <a:r>
              <a:rPr lang="en-US" sz="1000" b="1" dirty="0"/>
              <a:t>Most Economical </a:t>
            </a:r>
            <a:r>
              <a:rPr lang="en-US" sz="1000" b="1" dirty="0" err="1"/>
              <a:t>Cryotherapy</a:t>
            </a:r>
            <a:r>
              <a:rPr lang="en-US" sz="1000" b="1" dirty="0"/>
              <a:t> Chamber</a:t>
            </a:r>
          </a:p>
          <a:p>
            <a:pPr>
              <a:lnSpc>
                <a:spcPct val="150000"/>
              </a:lnSpc>
              <a:spcAft>
                <a:spcPts val="1200"/>
              </a:spcAft>
              <a:buClr>
                <a:schemeClr val="accent5"/>
              </a:buClr>
            </a:pPr>
            <a:r>
              <a:rPr lang="en-US" sz="1000" dirty="0"/>
              <a:t>Due to Its unique hybrid system, </a:t>
            </a:r>
            <a:r>
              <a:rPr lang="nl-NL" sz="1000" dirty="0" err="1">
                <a:solidFill>
                  <a:srgbClr val="000000"/>
                </a:solidFill>
              </a:rPr>
              <a:t>combining</a:t>
            </a:r>
            <a:r>
              <a:rPr lang="nl-NL" sz="1000" dirty="0">
                <a:solidFill>
                  <a:srgbClr val="000000"/>
                </a:solidFill>
              </a:rPr>
              <a:t> liquid </a:t>
            </a:r>
            <a:r>
              <a:rPr lang="nl-NL" sz="1000" dirty="0" err="1">
                <a:solidFill>
                  <a:srgbClr val="000000"/>
                </a:solidFill>
              </a:rPr>
              <a:t>nitrogen</a:t>
            </a:r>
            <a:r>
              <a:rPr lang="nl-NL" sz="1000" dirty="0">
                <a:solidFill>
                  <a:srgbClr val="000000"/>
                </a:solidFill>
              </a:rPr>
              <a:t> (</a:t>
            </a:r>
            <a:r>
              <a:rPr lang="nl-NL" sz="1000" dirty="0" err="1">
                <a:solidFill>
                  <a:srgbClr val="000000"/>
                </a:solidFill>
              </a:rPr>
              <a:t>for</a:t>
            </a:r>
            <a:r>
              <a:rPr lang="nl-NL" sz="1000" dirty="0">
                <a:solidFill>
                  <a:srgbClr val="000000"/>
                </a:solidFill>
              </a:rPr>
              <a:t> </a:t>
            </a:r>
            <a:r>
              <a:rPr lang="nl-NL" sz="1000" dirty="0" err="1">
                <a:solidFill>
                  <a:srgbClr val="000000"/>
                </a:solidFill>
              </a:rPr>
              <a:t>optimal</a:t>
            </a:r>
            <a:r>
              <a:rPr lang="nl-NL" sz="1000" dirty="0">
                <a:solidFill>
                  <a:srgbClr val="000000"/>
                </a:solidFill>
              </a:rPr>
              <a:t> treatment </a:t>
            </a:r>
            <a:r>
              <a:rPr lang="en-US" sz="1000" dirty="0">
                <a:solidFill>
                  <a:srgbClr val="000000"/>
                </a:solidFill>
              </a:rPr>
              <a:t>temperatures</a:t>
            </a:r>
            <a:r>
              <a:rPr lang="nl-NL" sz="1000" dirty="0">
                <a:solidFill>
                  <a:srgbClr val="000000"/>
                </a:solidFill>
              </a:rPr>
              <a:t>) </a:t>
            </a:r>
            <a:r>
              <a:rPr lang="nl-NL" sz="1000" dirty="0" err="1">
                <a:solidFill>
                  <a:srgbClr val="000000"/>
                </a:solidFill>
              </a:rPr>
              <a:t>and</a:t>
            </a:r>
            <a:r>
              <a:rPr lang="nl-NL" sz="1000" dirty="0">
                <a:solidFill>
                  <a:srgbClr val="000000"/>
                </a:solidFill>
              </a:rPr>
              <a:t> </a:t>
            </a:r>
            <a:r>
              <a:rPr lang="nl-NL" sz="1000" dirty="0" err="1">
                <a:solidFill>
                  <a:srgbClr val="000000"/>
                </a:solidFill>
              </a:rPr>
              <a:t>an</a:t>
            </a:r>
            <a:r>
              <a:rPr lang="nl-NL" sz="1000" dirty="0">
                <a:solidFill>
                  <a:srgbClr val="000000"/>
                </a:solidFill>
              </a:rPr>
              <a:t> </a:t>
            </a:r>
            <a:r>
              <a:rPr lang="nl-NL" sz="1000" dirty="0" err="1">
                <a:solidFill>
                  <a:srgbClr val="000000"/>
                </a:solidFill>
              </a:rPr>
              <a:t>electric</a:t>
            </a:r>
            <a:r>
              <a:rPr lang="nl-NL" sz="1000" dirty="0">
                <a:solidFill>
                  <a:srgbClr val="000000"/>
                </a:solidFill>
              </a:rPr>
              <a:t> motor (</a:t>
            </a:r>
            <a:r>
              <a:rPr lang="nl-NL" sz="1000" dirty="0" err="1">
                <a:solidFill>
                  <a:srgbClr val="000000"/>
                </a:solidFill>
              </a:rPr>
              <a:t>for</a:t>
            </a:r>
            <a:r>
              <a:rPr lang="nl-NL" sz="1000" dirty="0">
                <a:solidFill>
                  <a:srgbClr val="000000"/>
                </a:solidFill>
              </a:rPr>
              <a:t> pre-</a:t>
            </a:r>
            <a:r>
              <a:rPr lang="nl-NL" sz="1000" dirty="0" err="1">
                <a:solidFill>
                  <a:srgbClr val="000000"/>
                </a:solidFill>
              </a:rPr>
              <a:t>cooling</a:t>
            </a:r>
            <a:r>
              <a:rPr lang="nl-NL" sz="1000" dirty="0">
                <a:solidFill>
                  <a:srgbClr val="000000"/>
                </a:solidFill>
              </a:rPr>
              <a:t> </a:t>
            </a:r>
            <a:r>
              <a:rPr lang="nl-NL" sz="1000" dirty="0" err="1">
                <a:solidFill>
                  <a:srgbClr val="000000"/>
                </a:solidFill>
              </a:rPr>
              <a:t>and</a:t>
            </a:r>
            <a:r>
              <a:rPr lang="nl-NL" sz="1000" dirty="0">
                <a:solidFill>
                  <a:srgbClr val="000000"/>
                </a:solidFill>
              </a:rPr>
              <a:t> </a:t>
            </a:r>
            <a:r>
              <a:rPr lang="nl-NL" sz="1000" dirty="0" err="1">
                <a:solidFill>
                  <a:srgbClr val="000000"/>
                </a:solidFill>
              </a:rPr>
              <a:t>standy</a:t>
            </a:r>
            <a:r>
              <a:rPr lang="nl-NL" sz="1000" dirty="0">
                <a:solidFill>
                  <a:srgbClr val="000000"/>
                </a:solidFill>
              </a:rPr>
              <a:t>-mode), </a:t>
            </a:r>
            <a:r>
              <a:rPr lang="nl-NL" sz="1000" dirty="0" err="1">
                <a:solidFill>
                  <a:srgbClr val="000000"/>
                </a:solidFill>
              </a:rPr>
              <a:t>CryoSpace</a:t>
            </a:r>
            <a:r>
              <a:rPr lang="nl-NL" sz="1000" dirty="0">
                <a:solidFill>
                  <a:srgbClr val="000000"/>
                </a:solidFill>
              </a:rPr>
              <a:t> </a:t>
            </a:r>
            <a:r>
              <a:rPr lang="nl-NL" sz="1000" dirty="0" err="1">
                <a:solidFill>
                  <a:srgbClr val="000000"/>
                </a:solidFill>
              </a:rPr>
              <a:t>can</a:t>
            </a:r>
            <a:r>
              <a:rPr lang="nl-NL" sz="1000" dirty="0">
                <a:solidFill>
                  <a:srgbClr val="000000"/>
                </a:solidFill>
              </a:rPr>
              <a:t> </a:t>
            </a:r>
            <a:r>
              <a:rPr lang="nl-NL" sz="1000" dirty="0" err="1">
                <a:solidFill>
                  <a:srgbClr val="000000"/>
                </a:solidFill>
              </a:rPr>
              <a:t>consume</a:t>
            </a:r>
            <a:r>
              <a:rPr lang="nl-NL" sz="1000" dirty="0">
                <a:solidFill>
                  <a:srgbClr val="000000"/>
                </a:solidFill>
              </a:rPr>
              <a:t> </a:t>
            </a:r>
            <a:r>
              <a:rPr lang="nl-NL" sz="1000" b="1" dirty="0">
                <a:solidFill>
                  <a:srgbClr val="000000"/>
                </a:solidFill>
              </a:rPr>
              <a:t>up </a:t>
            </a:r>
            <a:r>
              <a:rPr lang="nl-NL" sz="1000" b="1" dirty="0" err="1">
                <a:solidFill>
                  <a:srgbClr val="000000"/>
                </a:solidFill>
              </a:rPr>
              <a:t>to</a:t>
            </a:r>
            <a:r>
              <a:rPr lang="nl-NL" sz="1000" b="1" dirty="0">
                <a:solidFill>
                  <a:srgbClr val="000000"/>
                </a:solidFill>
              </a:rPr>
              <a:t> 55% liquid </a:t>
            </a:r>
            <a:r>
              <a:rPr lang="nl-NL" sz="1000" b="1" dirty="0" err="1">
                <a:solidFill>
                  <a:srgbClr val="000000"/>
                </a:solidFill>
              </a:rPr>
              <a:t>nitrogen</a:t>
            </a:r>
            <a:r>
              <a:rPr lang="nl-NL" sz="1000" b="1" dirty="0">
                <a:solidFill>
                  <a:srgbClr val="000000"/>
                </a:solidFill>
              </a:rPr>
              <a:t> </a:t>
            </a:r>
            <a:r>
              <a:rPr lang="nl-NL" sz="1000" b="1" dirty="0" err="1">
                <a:solidFill>
                  <a:srgbClr val="000000"/>
                </a:solidFill>
              </a:rPr>
              <a:t>less</a:t>
            </a:r>
            <a:r>
              <a:rPr lang="nl-NL" sz="1000" dirty="0">
                <a:solidFill>
                  <a:srgbClr val="000000"/>
                </a:solidFill>
              </a:rPr>
              <a:t> </a:t>
            </a:r>
            <a:r>
              <a:rPr lang="nl-NL" sz="1000" dirty="0" err="1">
                <a:solidFill>
                  <a:srgbClr val="000000"/>
                </a:solidFill>
              </a:rPr>
              <a:t>compared</a:t>
            </a:r>
            <a:r>
              <a:rPr lang="nl-NL" sz="1000" dirty="0">
                <a:solidFill>
                  <a:srgbClr val="000000"/>
                </a:solidFill>
              </a:rPr>
              <a:t> </a:t>
            </a:r>
            <a:r>
              <a:rPr lang="nl-NL" sz="1000" dirty="0" err="1">
                <a:solidFill>
                  <a:srgbClr val="000000"/>
                </a:solidFill>
              </a:rPr>
              <a:t>to</a:t>
            </a:r>
            <a:r>
              <a:rPr lang="nl-NL" sz="1000" dirty="0">
                <a:solidFill>
                  <a:srgbClr val="000000"/>
                </a:solidFill>
              </a:rPr>
              <a:t> </a:t>
            </a:r>
            <a:r>
              <a:rPr lang="nl-NL" sz="1000" dirty="0" err="1">
                <a:solidFill>
                  <a:srgbClr val="000000"/>
                </a:solidFill>
              </a:rPr>
              <a:t>other</a:t>
            </a:r>
            <a:r>
              <a:rPr lang="nl-NL" sz="1000" dirty="0">
                <a:solidFill>
                  <a:srgbClr val="000000"/>
                </a:solidFill>
              </a:rPr>
              <a:t> </a:t>
            </a:r>
            <a:r>
              <a:rPr lang="nl-NL" sz="1000" dirty="0" err="1">
                <a:solidFill>
                  <a:srgbClr val="000000"/>
                </a:solidFill>
              </a:rPr>
              <a:t>cryotherapy</a:t>
            </a:r>
            <a:r>
              <a:rPr lang="nl-NL" sz="1000" dirty="0">
                <a:solidFill>
                  <a:srgbClr val="000000"/>
                </a:solidFill>
              </a:rPr>
              <a:t> </a:t>
            </a:r>
            <a:r>
              <a:rPr lang="nl-NL" sz="1000" dirty="0" err="1">
                <a:solidFill>
                  <a:srgbClr val="000000"/>
                </a:solidFill>
              </a:rPr>
              <a:t>chambers</a:t>
            </a:r>
            <a:r>
              <a:rPr lang="nl-NL" sz="1000" dirty="0">
                <a:solidFill>
                  <a:srgbClr val="000000"/>
                </a:solidFill>
              </a:rPr>
              <a:t>.</a:t>
            </a:r>
            <a:endParaRPr lang="en-US" sz="1000" dirty="0"/>
          </a:p>
        </p:txBody>
      </p:sp>
      <p:pic>
        <p:nvPicPr>
          <p:cNvPr id="10" name="Obraz 3">
            <a:extLst>
              <a:ext uri="{FF2B5EF4-FFF2-40B4-BE49-F238E27FC236}">
                <a16:creationId xmlns:a16="http://schemas.microsoft.com/office/drawing/2014/main" id="{C656CB60-37E6-4F5E-A467-1013F9329A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621" r="5825" b="5362"/>
          <a:stretch/>
        </p:blipFill>
        <p:spPr>
          <a:xfrm>
            <a:off x="4716016" y="987574"/>
            <a:ext cx="4008298" cy="2558334"/>
          </a:xfrm>
          <a:prstGeom prst="rect">
            <a:avLst/>
          </a:prstGeom>
        </p:spPr>
      </p:pic>
      <p:sp>
        <p:nvSpPr>
          <p:cNvPr id="2" name="Slide Number Placeholder 1"/>
          <p:cNvSpPr>
            <a:spLocks noGrp="1"/>
          </p:cNvSpPr>
          <p:nvPr>
            <p:ph type="sldNum" sz="quarter" idx="12"/>
          </p:nvPr>
        </p:nvSpPr>
        <p:spPr/>
        <p:txBody>
          <a:bodyPr/>
          <a:lstStyle/>
          <a:p>
            <a:fld id="{58E4940F-8CD3-4E94-A3DE-665FD16A847A}" type="slidenum">
              <a:rPr lang="pl-PL" smtClean="0"/>
              <a:t>11</a:t>
            </a:fld>
            <a:endParaRPr lang="pl-PL"/>
          </a:p>
        </p:txBody>
      </p:sp>
    </p:spTree>
    <p:extLst>
      <p:ext uri="{BB962C8B-B14F-4D97-AF65-F5344CB8AC3E}">
        <p14:creationId xmlns:p14="http://schemas.microsoft.com/office/powerpoint/2010/main" val="62019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645EC671-4ACE-48BC-BED1-19BE9EB2D982}"/>
              </a:ext>
            </a:extLst>
          </p:cNvPr>
          <p:cNvSpPr txBox="1"/>
          <p:nvPr/>
        </p:nvSpPr>
        <p:spPr>
          <a:xfrm>
            <a:off x="395536" y="699542"/>
            <a:ext cx="4127675" cy="4157548"/>
          </a:xfrm>
          <a:prstGeom prst="rect">
            <a:avLst/>
          </a:prstGeom>
          <a:noFill/>
        </p:spPr>
        <p:txBody>
          <a:bodyPr wrap="square" rtlCol="0">
            <a:spAutoFit/>
          </a:bodyPr>
          <a:lstStyle/>
          <a:p>
            <a:pPr lvl="0">
              <a:lnSpc>
                <a:spcPct val="150000"/>
              </a:lnSpc>
              <a:spcAft>
                <a:spcPts val="1200"/>
              </a:spcAft>
              <a:buClr>
                <a:schemeClr val="accent5"/>
              </a:buClr>
            </a:pPr>
            <a:r>
              <a:rPr lang="en-US" sz="1000" b="1" dirty="0"/>
              <a:t>Safety First</a:t>
            </a:r>
            <a:br>
              <a:rPr lang="en-US" sz="1000" dirty="0"/>
            </a:br>
            <a:r>
              <a:rPr lang="en-US" sz="1000" dirty="0" err="1"/>
              <a:t>CryoSpace</a:t>
            </a:r>
            <a:r>
              <a:rPr lang="en-US" sz="1000" dirty="0"/>
              <a:t> offers several standard features to ensure the safety of the user at all times. Such features include:</a:t>
            </a:r>
          </a:p>
          <a:p>
            <a:pPr marL="171450" lvl="0" indent="-171450">
              <a:lnSpc>
                <a:spcPct val="150000"/>
              </a:lnSpc>
              <a:buFont typeface="Arial" panose="020B0604020202020204" pitchFamily="34" charset="0"/>
              <a:buChar char="•"/>
            </a:pPr>
            <a:r>
              <a:rPr lang="en-US" sz="1000" b="1" dirty="0"/>
              <a:t>Flange </a:t>
            </a:r>
            <a:r>
              <a:rPr lang="en-US" sz="1000" dirty="0"/>
              <a:t>allowing to for the liquid nitrogen vapor to be directed away from the user inside the chamber during treatment</a:t>
            </a:r>
          </a:p>
          <a:p>
            <a:pPr marL="171450" lvl="0" indent="-171450">
              <a:lnSpc>
                <a:spcPct val="150000"/>
              </a:lnSpc>
              <a:buFont typeface="Arial" panose="020B0604020202020204" pitchFamily="34" charset="0"/>
              <a:buChar char="•"/>
            </a:pPr>
            <a:endParaRPr lang="en-US" sz="1000" dirty="0"/>
          </a:p>
          <a:p>
            <a:pPr marL="171450" lvl="0" indent="-171450">
              <a:lnSpc>
                <a:spcPct val="150000"/>
              </a:lnSpc>
              <a:buFont typeface="Arial" panose="020B0604020202020204" pitchFamily="34" charset="0"/>
              <a:buChar char="•"/>
            </a:pPr>
            <a:r>
              <a:rPr lang="en-US" sz="1000" b="1" dirty="0"/>
              <a:t>Automatic ventilation</a:t>
            </a:r>
            <a:r>
              <a:rPr lang="en-US" sz="1000" dirty="0"/>
              <a:t> / </a:t>
            </a:r>
            <a:r>
              <a:rPr lang="en-US" sz="1000" b="1" dirty="0"/>
              <a:t>quick exhaust </a:t>
            </a:r>
            <a:r>
              <a:rPr lang="en-US" sz="1000" dirty="0"/>
              <a:t>of the liquid nitrogen vapor from the chamber when treatment finishes to ensure safe breathing for user when lift lowers down</a:t>
            </a:r>
          </a:p>
          <a:p>
            <a:pPr marL="171450" lvl="0" indent="-171450">
              <a:lnSpc>
                <a:spcPct val="150000"/>
              </a:lnSpc>
              <a:buFont typeface="Arial" panose="020B0604020202020204" pitchFamily="34" charset="0"/>
              <a:buChar char="•"/>
            </a:pPr>
            <a:endParaRPr lang="en-US" sz="1000" b="1" dirty="0"/>
          </a:p>
          <a:p>
            <a:pPr marL="171450" lvl="0" indent="-171450">
              <a:lnSpc>
                <a:spcPct val="150000"/>
              </a:lnSpc>
              <a:buFont typeface="Arial" panose="020B0604020202020204" pitchFamily="34" charset="0"/>
              <a:buChar char="•"/>
            </a:pPr>
            <a:r>
              <a:rPr lang="en-US" sz="1000" b="1" dirty="0"/>
              <a:t>Door sensor</a:t>
            </a:r>
            <a:r>
              <a:rPr lang="en-US" sz="1000" dirty="0"/>
              <a:t> which monitors if the door is properly closed</a:t>
            </a:r>
          </a:p>
          <a:p>
            <a:pPr marL="171450" lvl="0" indent="-171450">
              <a:lnSpc>
                <a:spcPct val="150000"/>
              </a:lnSpc>
              <a:buFont typeface="Arial" panose="020B0604020202020204" pitchFamily="34" charset="0"/>
              <a:buChar char="•"/>
            </a:pPr>
            <a:endParaRPr lang="en-US" sz="1000" dirty="0"/>
          </a:p>
          <a:p>
            <a:pPr marL="171450" lvl="0" indent="-171450">
              <a:lnSpc>
                <a:spcPct val="150000"/>
              </a:lnSpc>
              <a:buFont typeface="Arial" panose="020B0604020202020204" pitchFamily="34" charset="0"/>
              <a:buChar char="•"/>
            </a:pPr>
            <a:r>
              <a:rPr lang="en-US" sz="1000" b="1" dirty="0"/>
              <a:t>Emergency stop</a:t>
            </a:r>
            <a:r>
              <a:rPr lang="en-US" sz="1000" dirty="0"/>
              <a:t> which initiates the emergency shutdown procedure</a:t>
            </a:r>
          </a:p>
          <a:p>
            <a:pPr lvl="0">
              <a:lnSpc>
                <a:spcPct val="150000"/>
              </a:lnSpc>
            </a:pPr>
            <a:endParaRPr lang="en-US" sz="1000" dirty="0"/>
          </a:p>
          <a:p>
            <a:pPr marL="171450" lvl="0" indent="-171450">
              <a:lnSpc>
                <a:spcPct val="150000"/>
              </a:lnSpc>
              <a:buFont typeface="Arial" panose="020B0604020202020204" pitchFamily="34" charset="0"/>
              <a:buChar char="•"/>
            </a:pPr>
            <a:r>
              <a:rPr lang="en-US" sz="1000" b="1" dirty="0"/>
              <a:t>Independent oxygen sensor </a:t>
            </a:r>
            <a:r>
              <a:rPr lang="en-US" sz="1000" dirty="0"/>
              <a:t>to accurately measure the oxygen level in the room</a:t>
            </a:r>
            <a:endParaRPr lang="nl-NL" sz="1000" dirty="0">
              <a:solidFill>
                <a:srgbClr val="000000"/>
              </a:solidFill>
            </a:endParaRPr>
          </a:p>
          <a:p>
            <a:pPr>
              <a:lnSpc>
                <a:spcPct val="150000"/>
              </a:lnSpc>
            </a:pPr>
            <a:endParaRPr lang="en-US" sz="1000" b="1" dirty="0"/>
          </a:p>
        </p:txBody>
      </p:sp>
      <p:sp>
        <p:nvSpPr>
          <p:cNvPr id="2" name="Slide Number Placeholder 1"/>
          <p:cNvSpPr>
            <a:spLocks noGrp="1"/>
          </p:cNvSpPr>
          <p:nvPr>
            <p:ph type="sldNum" sz="quarter" idx="12"/>
          </p:nvPr>
        </p:nvSpPr>
        <p:spPr/>
        <p:txBody>
          <a:bodyPr/>
          <a:lstStyle/>
          <a:p>
            <a:fld id="{58E4940F-8CD3-4E94-A3DE-665FD16A847A}" type="slidenum">
              <a:rPr lang="pl-PL" smtClean="0"/>
              <a:t>12</a:t>
            </a:fld>
            <a:endParaRPr lang="pl-PL"/>
          </a:p>
        </p:txBody>
      </p:sp>
      <p:pic>
        <p:nvPicPr>
          <p:cNvPr id="3" name="Picture 2"/>
          <p:cNvPicPr>
            <a:picLocks noChangeAspect="1"/>
          </p:cNvPicPr>
          <p:nvPr/>
        </p:nvPicPr>
        <p:blipFill>
          <a:blip r:embed="rId2"/>
          <a:stretch>
            <a:fillRect/>
          </a:stretch>
        </p:blipFill>
        <p:spPr>
          <a:xfrm>
            <a:off x="4716016" y="1275606"/>
            <a:ext cx="4443194" cy="2499741"/>
          </a:xfrm>
          <a:prstGeom prst="rect">
            <a:avLst/>
          </a:prstGeom>
        </p:spPr>
      </p:pic>
      <p:sp>
        <p:nvSpPr>
          <p:cNvPr id="7" name="pole tekstowe 1">
            <a:extLst>
              <a:ext uri="{FF2B5EF4-FFF2-40B4-BE49-F238E27FC236}">
                <a16:creationId xmlns:a16="http://schemas.microsoft.com/office/drawing/2014/main" id="{599F9A4C-1F31-44E4-A917-E90F1A34380B}"/>
              </a:ext>
            </a:extLst>
          </p:cNvPr>
          <p:cNvSpPr txBox="1"/>
          <p:nvPr/>
        </p:nvSpPr>
        <p:spPr>
          <a:xfrm>
            <a:off x="395536" y="411510"/>
            <a:ext cx="3225377" cy="253916"/>
          </a:xfrm>
          <a:prstGeom prst="rect">
            <a:avLst/>
          </a:prstGeom>
          <a:noFill/>
        </p:spPr>
        <p:txBody>
          <a:bodyPr wrap="square" rtlCol="0">
            <a:spAutoFit/>
          </a:bodyPr>
          <a:lstStyle/>
          <a:p>
            <a:r>
              <a:rPr lang="nl-NL" sz="1050" b="1" dirty="0">
                <a:solidFill>
                  <a:schemeClr val="tx2">
                    <a:lumMod val="60000"/>
                    <a:lumOff val="40000"/>
                  </a:schemeClr>
                </a:solidFill>
              </a:rPr>
              <a:t>CRYOSPACE FEATURES AND BENEFITS</a:t>
            </a:r>
            <a:endParaRPr lang="pl-PL" sz="1050" b="1" dirty="0"/>
          </a:p>
        </p:txBody>
      </p:sp>
    </p:spTree>
    <p:extLst>
      <p:ext uri="{BB962C8B-B14F-4D97-AF65-F5344CB8AC3E}">
        <p14:creationId xmlns:p14="http://schemas.microsoft.com/office/powerpoint/2010/main" val="3880351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F0B1FAB-87B1-4362-A8B2-618B8542C843}"/>
              </a:ext>
            </a:extLst>
          </p:cNvPr>
          <p:cNvSpPr txBox="1"/>
          <p:nvPr/>
        </p:nvSpPr>
        <p:spPr>
          <a:xfrm>
            <a:off x="4572000" y="1347614"/>
            <a:ext cx="4249266" cy="2805896"/>
          </a:xfrm>
          <a:prstGeom prst="rect">
            <a:avLst/>
          </a:prstGeom>
          <a:noFill/>
        </p:spPr>
        <p:txBody>
          <a:bodyPr wrap="square" rtlCol="0">
            <a:spAutoFit/>
          </a:bodyPr>
          <a:lstStyle/>
          <a:p>
            <a:pPr lvl="0">
              <a:lnSpc>
                <a:spcPct val="150000"/>
              </a:lnSpc>
            </a:pPr>
            <a:r>
              <a:rPr lang="en-US" sz="1000" b="1" dirty="0"/>
              <a:t>Designed to keep it Cool</a:t>
            </a:r>
          </a:p>
          <a:p>
            <a:pPr lvl="0">
              <a:lnSpc>
                <a:spcPct val="150000"/>
              </a:lnSpc>
            </a:pPr>
            <a:r>
              <a:rPr lang="en-US" sz="1000" dirty="0"/>
              <a:t>Your </a:t>
            </a:r>
            <a:r>
              <a:rPr lang="en-US" sz="1000" dirty="0" err="1"/>
              <a:t>CryoSpace</a:t>
            </a:r>
            <a:r>
              <a:rPr lang="en-US" sz="1000" dirty="0"/>
              <a:t> is designed with the main purpose to keep the maximum amount of cold inside the chamber and minimizing any unnecessary wastage.</a:t>
            </a:r>
          </a:p>
          <a:p>
            <a:pPr lvl="0">
              <a:lnSpc>
                <a:spcPct val="150000"/>
              </a:lnSpc>
            </a:pPr>
            <a:endParaRPr lang="en-US" sz="1000" dirty="0"/>
          </a:p>
          <a:p>
            <a:pPr marL="171450" lvl="0" indent="-171450">
              <a:lnSpc>
                <a:spcPct val="150000"/>
              </a:lnSpc>
              <a:buFont typeface="Arial" panose="020B0604020202020204" pitchFamily="34" charset="0"/>
              <a:buChar char="•"/>
            </a:pPr>
            <a:r>
              <a:rPr lang="en-US" sz="1000" b="1" dirty="0"/>
              <a:t>Certified Cryogenic Materials </a:t>
            </a:r>
            <a:r>
              <a:rPr lang="en-US" sz="1000" dirty="0"/>
              <a:t>for minimum wastage while providing durability for long-term use.</a:t>
            </a:r>
          </a:p>
          <a:p>
            <a:pPr lvl="0">
              <a:lnSpc>
                <a:spcPct val="150000"/>
              </a:lnSpc>
            </a:pPr>
            <a:endParaRPr lang="en-US" sz="1000" b="1" dirty="0"/>
          </a:p>
          <a:p>
            <a:pPr marL="171450" lvl="0" indent="-171450">
              <a:lnSpc>
                <a:spcPct val="150000"/>
              </a:lnSpc>
              <a:buFont typeface="Arial" panose="020B0604020202020204" pitchFamily="34" charset="0"/>
              <a:buChar char="•"/>
            </a:pPr>
            <a:r>
              <a:rPr lang="en-US" sz="1000" b="1" dirty="0"/>
              <a:t>Automatic Electric Blind </a:t>
            </a:r>
            <a:r>
              <a:rPr lang="en-US" sz="1000" dirty="0"/>
              <a:t>that ensures that the cold stays inside when the chamber is not being used for a treatment. Additionally, it makes pre-cooling and standby-mode run more efficient.</a:t>
            </a:r>
          </a:p>
          <a:p>
            <a:pPr marL="171450" lvl="0" indent="-171450">
              <a:lnSpc>
                <a:spcPct val="150000"/>
              </a:lnSpc>
              <a:buFont typeface="Arial" panose="020B0604020202020204" pitchFamily="34" charset="0"/>
              <a:buChar char="•"/>
            </a:pPr>
            <a:endParaRPr lang="en-US" sz="1000" b="1" dirty="0"/>
          </a:p>
          <a:p>
            <a:pPr lvl="0">
              <a:lnSpc>
                <a:spcPct val="150000"/>
              </a:lnSpc>
            </a:pPr>
            <a:endParaRPr lang="en-US" sz="800" b="1" dirty="0"/>
          </a:p>
        </p:txBody>
      </p:sp>
      <p:sp>
        <p:nvSpPr>
          <p:cNvPr id="2" name="Slide Number Placeholder 1"/>
          <p:cNvSpPr>
            <a:spLocks noGrp="1"/>
          </p:cNvSpPr>
          <p:nvPr>
            <p:ph type="sldNum" sz="quarter" idx="12"/>
          </p:nvPr>
        </p:nvSpPr>
        <p:spPr/>
        <p:txBody>
          <a:bodyPr/>
          <a:lstStyle/>
          <a:p>
            <a:fld id="{58E4940F-8CD3-4E94-A3DE-665FD16A847A}" type="slidenum">
              <a:rPr lang="pl-PL" smtClean="0"/>
              <a:t>13</a:t>
            </a:fld>
            <a:endParaRPr lang="pl-PL"/>
          </a:p>
        </p:txBody>
      </p:sp>
      <p:pic>
        <p:nvPicPr>
          <p:cNvPr id="8" name="Picture 7"/>
          <p:cNvPicPr>
            <a:picLocks noChangeAspect="1"/>
          </p:cNvPicPr>
          <p:nvPr/>
        </p:nvPicPr>
        <p:blipFill>
          <a:blip r:embed="rId2"/>
          <a:stretch>
            <a:fillRect/>
          </a:stretch>
        </p:blipFill>
        <p:spPr>
          <a:xfrm>
            <a:off x="-1" y="1635646"/>
            <a:ext cx="4220135" cy="1996726"/>
          </a:xfrm>
          <a:prstGeom prst="rect">
            <a:avLst/>
          </a:prstGeom>
        </p:spPr>
      </p:pic>
      <p:sp>
        <p:nvSpPr>
          <p:cNvPr id="9" name="pole tekstowe 1">
            <a:extLst>
              <a:ext uri="{FF2B5EF4-FFF2-40B4-BE49-F238E27FC236}">
                <a16:creationId xmlns:a16="http://schemas.microsoft.com/office/drawing/2014/main" id="{599F9A4C-1F31-44E4-A917-E90F1A34380B}"/>
              </a:ext>
            </a:extLst>
          </p:cNvPr>
          <p:cNvSpPr txBox="1"/>
          <p:nvPr/>
        </p:nvSpPr>
        <p:spPr>
          <a:xfrm>
            <a:off x="4586983" y="1131590"/>
            <a:ext cx="3225377" cy="253916"/>
          </a:xfrm>
          <a:prstGeom prst="rect">
            <a:avLst/>
          </a:prstGeom>
          <a:noFill/>
        </p:spPr>
        <p:txBody>
          <a:bodyPr wrap="square" rtlCol="0">
            <a:spAutoFit/>
          </a:bodyPr>
          <a:lstStyle/>
          <a:p>
            <a:r>
              <a:rPr lang="nl-NL" sz="1050" b="1" dirty="0">
                <a:solidFill>
                  <a:schemeClr val="tx2">
                    <a:lumMod val="60000"/>
                    <a:lumOff val="40000"/>
                  </a:schemeClr>
                </a:solidFill>
              </a:rPr>
              <a:t>CRYOSPACE FEATURES AND BENEFITS</a:t>
            </a:r>
            <a:endParaRPr lang="pl-PL" sz="1050" b="1" dirty="0"/>
          </a:p>
        </p:txBody>
      </p:sp>
    </p:spTree>
    <p:extLst>
      <p:ext uri="{BB962C8B-B14F-4D97-AF65-F5344CB8AC3E}">
        <p14:creationId xmlns:p14="http://schemas.microsoft.com/office/powerpoint/2010/main" val="1795809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F0B1FAB-87B1-4362-A8B2-618B8542C843}"/>
              </a:ext>
            </a:extLst>
          </p:cNvPr>
          <p:cNvSpPr txBox="1"/>
          <p:nvPr/>
        </p:nvSpPr>
        <p:spPr>
          <a:xfrm>
            <a:off x="395536" y="987574"/>
            <a:ext cx="4249266" cy="3729226"/>
          </a:xfrm>
          <a:prstGeom prst="rect">
            <a:avLst/>
          </a:prstGeom>
          <a:noFill/>
        </p:spPr>
        <p:txBody>
          <a:bodyPr wrap="square" rtlCol="0">
            <a:spAutoFit/>
          </a:bodyPr>
          <a:lstStyle/>
          <a:p>
            <a:pPr lvl="0">
              <a:lnSpc>
                <a:spcPct val="150000"/>
              </a:lnSpc>
            </a:pPr>
            <a:r>
              <a:rPr lang="en-US" sz="1000" b="1" dirty="0"/>
              <a:t>Branding</a:t>
            </a:r>
          </a:p>
          <a:p>
            <a:pPr lvl="0">
              <a:lnSpc>
                <a:spcPct val="150000"/>
              </a:lnSpc>
            </a:pPr>
            <a:r>
              <a:rPr lang="en-US" sz="1000" dirty="0"/>
              <a:t>Your </a:t>
            </a:r>
            <a:r>
              <a:rPr lang="en-US" sz="1000" dirty="0" err="1"/>
              <a:t>CryoSpace</a:t>
            </a:r>
            <a:r>
              <a:rPr lang="en-US" sz="1000" dirty="0"/>
              <a:t> should be an </a:t>
            </a:r>
            <a:r>
              <a:rPr lang="en-US" sz="1000" b="1" dirty="0"/>
              <a:t>extension of your brand. </a:t>
            </a:r>
            <a:r>
              <a:rPr lang="en-US" sz="1000" dirty="0"/>
              <a:t>Therefore we offer a </a:t>
            </a:r>
            <a:r>
              <a:rPr lang="en-US" sz="1000" b="1" dirty="0"/>
              <a:t>wide range of standard color </a:t>
            </a:r>
            <a:r>
              <a:rPr lang="en-US" sz="1000" dirty="0"/>
              <a:t>options for both the exterior as interior. Additional option include custom colors and logo placement.</a:t>
            </a:r>
          </a:p>
          <a:p>
            <a:pPr lvl="0">
              <a:lnSpc>
                <a:spcPct val="150000"/>
              </a:lnSpc>
            </a:pPr>
            <a:endParaRPr lang="en-US" sz="1000" dirty="0"/>
          </a:p>
          <a:p>
            <a:pPr lvl="0">
              <a:lnSpc>
                <a:spcPct val="150000"/>
              </a:lnSpc>
            </a:pPr>
            <a:r>
              <a:rPr lang="en-US" sz="1000" b="1" dirty="0"/>
              <a:t>Scheduler Automation</a:t>
            </a:r>
          </a:p>
          <a:p>
            <a:pPr>
              <a:lnSpc>
                <a:spcPct val="150000"/>
              </a:lnSpc>
            </a:pPr>
            <a:r>
              <a:rPr lang="nl-NL" sz="1000" dirty="0" err="1">
                <a:solidFill>
                  <a:srgbClr val="000000"/>
                </a:solidFill>
              </a:rPr>
              <a:t>Your</a:t>
            </a:r>
            <a:r>
              <a:rPr lang="nl-NL" sz="1000" dirty="0">
                <a:solidFill>
                  <a:srgbClr val="000000"/>
                </a:solidFill>
              </a:rPr>
              <a:t> </a:t>
            </a:r>
            <a:r>
              <a:rPr lang="nl-NL" sz="1000" dirty="0" err="1">
                <a:solidFill>
                  <a:srgbClr val="000000"/>
                </a:solidFill>
              </a:rPr>
              <a:t>CryoSpace</a:t>
            </a:r>
            <a:r>
              <a:rPr lang="nl-NL" sz="1000" dirty="0">
                <a:solidFill>
                  <a:srgbClr val="000000"/>
                </a:solidFill>
              </a:rPr>
              <a:t> </a:t>
            </a:r>
            <a:r>
              <a:rPr lang="nl-NL" sz="1000" dirty="0" err="1">
                <a:solidFill>
                  <a:srgbClr val="000000"/>
                </a:solidFill>
              </a:rPr>
              <a:t>will</a:t>
            </a:r>
            <a:r>
              <a:rPr lang="nl-NL" sz="1000" dirty="0">
                <a:solidFill>
                  <a:srgbClr val="000000"/>
                </a:solidFill>
              </a:rPr>
              <a:t> cool (</a:t>
            </a:r>
            <a:r>
              <a:rPr lang="nl-NL" sz="1000" dirty="0" err="1">
                <a:solidFill>
                  <a:srgbClr val="000000"/>
                </a:solidFill>
              </a:rPr>
              <a:t>and</a:t>
            </a:r>
            <a:r>
              <a:rPr lang="nl-NL" sz="1000" dirty="0">
                <a:solidFill>
                  <a:srgbClr val="000000"/>
                </a:solidFill>
              </a:rPr>
              <a:t> </a:t>
            </a:r>
            <a:r>
              <a:rPr lang="nl-NL" sz="1000" dirty="0" err="1">
                <a:solidFill>
                  <a:srgbClr val="000000"/>
                </a:solidFill>
              </a:rPr>
              <a:t>defrost</a:t>
            </a:r>
            <a:r>
              <a:rPr lang="nl-NL" sz="1000" dirty="0">
                <a:solidFill>
                  <a:srgbClr val="000000"/>
                </a:solidFill>
              </a:rPr>
              <a:t>) </a:t>
            </a:r>
            <a:r>
              <a:rPr lang="nl-NL" sz="1000" dirty="0" err="1">
                <a:solidFill>
                  <a:srgbClr val="000000"/>
                </a:solidFill>
              </a:rPr>
              <a:t>itself</a:t>
            </a:r>
            <a:r>
              <a:rPr lang="nl-NL" sz="1000" dirty="0">
                <a:solidFill>
                  <a:srgbClr val="000000"/>
                </a:solidFill>
              </a:rPr>
              <a:t> </a:t>
            </a:r>
            <a:r>
              <a:rPr lang="nl-NL" sz="1000" dirty="0" err="1">
                <a:solidFill>
                  <a:srgbClr val="000000"/>
                </a:solidFill>
              </a:rPr>
              <a:t>according</a:t>
            </a:r>
            <a:r>
              <a:rPr lang="nl-NL" sz="1000" dirty="0">
                <a:solidFill>
                  <a:srgbClr val="000000"/>
                </a:solidFill>
              </a:rPr>
              <a:t> </a:t>
            </a:r>
            <a:r>
              <a:rPr lang="nl-NL" sz="1000" dirty="0" err="1">
                <a:solidFill>
                  <a:srgbClr val="000000"/>
                </a:solidFill>
              </a:rPr>
              <a:t>to</a:t>
            </a:r>
            <a:r>
              <a:rPr lang="nl-NL" sz="1000" dirty="0">
                <a:solidFill>
                  <a:srgbClr val="000000"/>
                </a:solidFill>
              </a:rPr>
              <a:t> </a:t>
            </a:r>
            <a:r>
              <a:rPr lang="nl-NL" sz="1000" dirty="0" err="1">
                <a:solidFill>
                  <a:srgbClr val="000000"/>
                </a:solidFill>
              </a:rPr>
              <a:t>an</a:t>
            </a:r>
            <a:r>
              <a:rPr lang="nl-NL" sz="1000" dirty="0">
                <a:solidFill>
                  <a:srgbClr val="000000"/>
                </a:solidFill>
              </a:rPr>
              <a:t> </a:t>
            </a:r>
            <a:r>
              <a:rPr lang="nl-NL" sz="1000" b="1" dirty="0" err="1">
                <a:solidFill>
                  <a:srgbClr val="000000"/>
                </a:solidFill>
              </a:rPr>
              <a:t>automated</a:t>
            </a:r>
            <a:r>
              <a:rPr lang="nl-NL" sz="1000" b="1" dirty="0">
                <a:solidFill>
                  <a:srgbClr val="000000"/>
                </a:solidFill>
              </a:rPr>
              <a:t> </a:t>
            </a:r>
            <a:r>
              <a:rPr lang="nl-NL" sz="1000" b="1" dirty="0" err="1">
                <a:solidFill>
                  <a:srgbClr val="000000"/>
                </a:solidFill>
              </a:rPr>
              <a:t>schedule</a:t>
            </a:r>
            <a:r>
              <a:rPr lang="nl-NL" sz="1000" b="1" dirty="0">
                <a:solidFill>
                  <a:srgbClr val="000000"/>
                </a:solidFill>
              </a:rPr>
              <a:t> </a:t>
            </a:r>
            <a:r>
              <a:rPr lang="nl-NL" sz="1000" dirty="0">
                <a:solidFill>
                  <a:srgbClr val="000000"/>
                </a:solidFill>
              </a:rPr>
              <a:t>making </a:t>
            </a:r>
            <a:r>
              <a:rPr lang="nl-NL" sz="1000" dirty="0" err="1">
                <a:solidFill>
                  <a:srgbClr val="000000"/>
                </a:solidFill>
              </a:rPr>
              <a:t>it</a:t>
            </a:r>
            <a:r>
              <a:rPr lang="nl-NL" sz="1000" dirty="0">
                <a:solidFill>
                  <a:srgbClr val="000000"/>
                </a:solidFill>
              </a:rPr>
              <a:t> </a:t>
            </a:r>
            <a:r>
              <a:rPr lang="nl-NL" sz="1000" b="1" dirty="0">
                <a:solidFill>
                  <a:srgbClr val="000000"/>
                </a:solidFill>
              </a:rPr>
              <a:t>ready </a:t>
            </a:r>
            <a:r>
              <a:rPr lang="nl-NL" sz="1000" b="1" dirty="0" err="1">
                <a:solidFill>
                  <a:srgbClr val="000000"/>
                </a:solidFill>
              </a:rPr>
              <a:t>to</a:t>
            </a:r>
            <a:r>
              <a:rPr lang="nl-NL" sz="1000" b="1" dirty="0">
                <a:solidFill>
                  <a:srgbClr val="000000"/>
                </a:solidFill>
              </a:rPr>
              <a:t> </a:t>
            </a:r>
            <a:r>
              <a:rPr lang="nl-NL" sz="1000" b="1" dirty="0" err="1">
                <a:solidFill>
                  <a:srgbClr val="000000"/>
                </a:solidFill>
              </a:rPr>
              <a:t>use</a:t>
            </a:r>
            <a:r>
              <a:rPr lang="nl-NL" sz="1000" b="1" dirty="0">
                <a:solidFill>
                  <a:srgbClr val="000000"/>
                </a:solidFill>
              </a:rPr>
              <a:t> </a:t>
            </a:r>
            <a:r>
              <a:rPr lang="en-US" sz="1000" b="1" dirty="0">
                <a:solidFill>
                  <a:srgbClr val="000000"/>
                </a:solidFill>
              </a:rPr>
              <a:t>when you open </a:t>
            </a:r>
            <a:r>
              <a:rPr lang="en-US" sz="1000" dirty="0">
                <a:solidFill>
                  <a:srgbClr val="000000"/>
                </a:solidFill>
              </a:rPr>
              <a:t>your salon.</a:t>
            </a:r>
            <a:endParaRPr lang="en-US" sz="1000" dirty="0"/>
          </a:p>
          <a:p>
            <a:pPr lvl="0">
              <a:lnSpc>
                <a:spcPct val="150000"/>
              </a:lnSpc>
            </a:pPr>
            <a:endParaRPr lang="en-US" sz="1000" dirty="0"/>
          </a:p>
          <a:p>
            <a:pPr lvl="0">
              <a:lnSpc>
                <a:spcPct val="150000"/>
              </a:lnSpc>
            </a:pPr>
            <a:r>
              <a:rPr lang="en-US" sz="1000" b="1" dirty="0"/>
              <a:t>Additional Options</a:t>
            </a:r>
          </a:p>
          <a:p>
            <a:pPr marL="171450" lvl="0" indent="-171450">
              <a:lnSpc>
                <a:spcPct val="150000"/>
              </a:lnSpc>
              <a:buFont typeface="Arial" panose="020B0604020202020204" pitchFamily="34" charset="0"/>
              <a:buChar char="•"/>
            </a:pPr>
            <a:r>
              <a:rPr lang="en-US" sz="1000" dirty="0"/>
              <a:t>Built-in </a:t>
            </a:r>
            <a:r>
              <a:rPr lang="en-US" sz="1000" dirty="0" err="1"/>
              <a:t>Soundbar</a:t>
            </a:r>
            <a:endParaRPr lang="en-US" sz="1000" dirty="0"/>
          </a:p>
          <a:p>
            <a:pPr marL="171450" lvl="0" indent="-171450">
              <a:lnSpc>
                <a:spcPct val="150000"/>
              </a:lnSpc>
              <a:buFont typeface="Arial" panose="020B0604020202020204" pitchFamily="34" charset="0"/>
              <a:buChar char="•"/>
            </a:pPr>
            <a:r>
              <a:rPr lang="en-US" sz="1000" dirty="0"/>
              <a:t>LED-lighting / </a:t>
            </a:r>
            <a:r>
              <a:rPr lang="en-US" sz="1000" dirty="0" err="1"/>
              <a:t>colortherapy</a:t>
            </a:r>
            <a:r>
              <a:rPr lang="en-US" sz="1000" dirty="0"/>
              <a:t> (in </a:t>
            </a:r>
            <a:r>
              <a:rPr lang="en-US" sz="1000" dirty="0" err="1"/>
              <a:t>correspodence</a:t>
            </a:r>
            <a:r>
              <a:rPr lang="en-US" sz="1000" dirty="0"/>
              <a:t> with treatments)</a:t>
            </a:r>
          </a:p>
          <a:p>
            <a:pPr marL="171450" lvl="0" indent="-171450">
              <a:lnSpc>
                <a:spcPct val="150000"/>
              </a:lnSpc>
              <a:buFont typeface="Arial" panose="020B0604020202020204" pitchFamily="34" charset="0"/>
              <a:buChar char="•"/>
            </a:pPr>
            <a:r>
              <a:rPr lang="en-US" sz="1000" dirty="0"/>
              <a:t>Custom color and logo</a:t>
            </a:r>
          </a:p>
          <a:p>
            <a:pPr marL="171450" lvl="0" indent="-171450">
              <a:lnSpc>
                <a:spcPct val="150000"/>
              </a:lnSpc>
              <a:buFont typeface="Arial" panose="020B0604020202020204" pitchFamily="34" charset="0"/>
              <a:buChar char="•"/>
            </a:pPr>
            <a:endParaRPr lang="en-US" sz="1000" dirty="0"/>
          </a:p>
          <a:p>
            <a:pPr marL="171450" lvl="0" indent="-171450">
              <a:lnSpc>
                <a:spcPct val="150000"/>
              </a:lnSpc>
              <a:buFont typeface="Arial" panose="020B0604020202020204" pitchFamily="34" charset="0"/>
              <a:buChar char="•"/>
            </a:pPr>
            <a:endParaRPr lang="en-US" sz="1000" b="1" dirty="0"/>
          </a:p>
          <a:p>
            <a:pPr lvl="0">
              <a:lnSpc>
                <a:spcPct val="150000"/>
              </a:lnSpc>
            </a:pPr>
            <a:endParaRPr lang="en-US" sz="800" b="1" dirty="0"/>
          </a:p>
        </p:txBody>
      </p:sp>
      <p:sp>
        <p:nvSpPr>
          <p:cNvPr id="2" name="Slide Number Placeholder 1"/>
          <p:cNvSpPr>
            <a:spLocks noGrp="1"/>
          </p:cNvSpPr>
          <p:nvPr>
            <p:ph type="sldNum" sz="quarter" idx="12"/>
          </p:nvPr>
        </p:nvSpPr>
        <p:spPr/>
        <p:txBody>
          <a:bodyPr/>
          <a:lstStyle/>
          <a:p>
            <a:fld id="{58E4940F-8CD3-4E94-A3DE-665FD16A847A}" type="slidenum">
              <a:rPr lang="pl-PL" smtClean="0"/>
              <a:t>14</a:t>
            </a:fld>
            <a:endParaRPr lang="pl-PL"/>
          </a:p>
        </p:txBody>
      </p:sp>
      <p:sp>
        <p:nvSpPr>
          <p:cNvPr id="6" name="Ovaal 4">
            <a:extLst>
              <a:ext uri="{FF2B5EF4-FFF2-40B4-BE49-F238E27FC236}">
                <a16:creationId xmlns:a16="http://schemas.microsoft.com/office/drawing/2014/main" id="{7244FA4A-74BB-46B7-8570-18CC74FBCB8D}"/>
              </a:ext>
            </a:extLst>
          </p:cNvPr>
          <p:cNvSpPr/>
          <p:nvPr/>
        </p:nvSpPr>
        <p:spPr>
          <a:xfrm>
            <a:off x="4644008" y="339502"/>
            <a:ext cx="3368578" cy="2962914"/>
          </a:xfrm>
          <a:prstGeom prst="ellipse">
            <a:avLst/>
          </a:prstGeom>
          <a:blipFill dpi="0" rotWithShape="1">
            <a:blip r:embed="rId2" cstate="print">
              <a:extLst>
                <a:ext uri="{28A0092B-C50C-407E-A947-70E740481C1C}">
                  <a14:useLocalDpi xmlns:a14="http://schemas.microsoft.com/office/drawing/2010/main" val="0"/>
                </a:ext>
              </a:extLst>
            </a:blip>
            <a:srcRect/>
            <a:stretch>
              <a:fillRect l="3247" t="13248" r="-6347" b="208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pic>
        <p:nvPicPr>
          <p:cNvPr id="3" name="Picture 2"/>
          <p:cNvPicPr>
            <a:picLocks noChangeAspect="1"/>
          </p:cNvPicPr>
          <p:nvPr/>
        </p:nvPicPr>
        <p:blipFill>
          <a:blip r:embed="rId3"/>
          <a:stretch>
            <a:fillRect/>
          </a:stretch>
        </p:blipFill>
        <p:spPr>
          <a:xfrm>
            <a:off x="5004048" y="2715766"/>
            <a:ext cx="2987823" cy="1680864"/>
          </a:xfrm>
          <a:prstGeom prst="rect">
            <a:avLst/>
          </a:prstGeom>
        </p:spPr>
      </p:pic>
      <p:sp>
        <p:nvSpPr>
          <p:cNvPr id="8" name="pole tekstowe 1">
            <a:extLst>
              <a:ext uri="{FF2B5EF4-FFF2-40B4-BE49-F238E27FC236}">
                <a16:creationId xmlns:a16="http://schemas.microsoft.com/office/drawing/2014/main" id="{599F9A4C-1F31-44E4-A917-E90F1A34380B}"/>
              </a:ext>
            </a:extLst>
          </p:cNvPr>
          <p:cNvSpPr txBox="1"/>
          <p:nvPr/>
        </p:nvSpPr>
        <p:spPr>
          <a:xfrm>
            <a:off x="395536" y="699542"/>
            <a:ext cx="3225377" cy="253916"/>
          </a:xfrm>
          <a:prstGeom prst="rect">
            <a:avLst/>
          </a:prstGeom>
          <a:noFill/>
        </p:spPr>
        <p:txBody>
          <a:bodyPr wrap="square" rtlCol="0">
            <a:spAutoFit/>
          </a:bodyPr>
          <a:lstStyle/>
          <a:p>
            <a:r>
              <a:rPr lang="nl-NL" sz="1050" b="1" dirty="0">
                <a:solidFill>
                  <a:schemeClr val="tx2">
                    <a:lumMod val="60000"/>
                    <a:lumOff val="40000"/>
                  </a:schemeClr>
                </a:solidFill>
              </a:rPr>
              <a:t>CRYOSPACE FEATURES AND BENEFITS</a:t>
            </a:r>
            <a:endParaRPr lang="pl-PL" sz="1050" b="1" dirty="0"/>
          </a:p>
        </p:txBody>
      </p:sp>
    </p:spTree>
    <p:extLst>
      <p:ext uri="{BB962C8B-B14F-4D97-AF65-F5344CB8AC3E}">
        <p14:creationId xmlns:p14="http://schemas.microsoft.com/office/powerpoint/2010/main" val="444976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1">
            <a:extLst>
              <a:ext uri="{FF2B5EF4-FFF2-40B4-BE49-F238E27FC236}">
                <a16:creationId xmlns:a16="http://schemas.microsoft.com/office/drawing/2014/main" id="{599F9A4C-1F31-44E4-A917-E90F1A34380B}"/>
              </a:ext>
            </a:extLst>
          </p:cNvPr>
          <p:cNvSpPr txBox="1"/>
          <p:nvPr/>
        </p:nvSpPr>
        <p:spPr>
          <a:xfrm>
            <a:off x="3995936" y="1853358"/>
            <a:ext cx="3851797" cy="253916"/>
          </a:xfrm>
          <a:prstGeom prst="rect">
            <a:avLst/>
          </a:prstGeom>
          <a:noFill/>
        </p:spPr>
        <p:txBody>
          <a:bodyPr wrap="square" rtlCol="0">
            <a:spAutoFit/>
          </a:bodyPr>
          <a:lstStyle/>
          <a:p>
            <a:r>
              <a:rPr lang="nl-NL" sz="1050" b="1" dirty="0">
                <a:solidFill>
                  <a:srgbClr val="B2B2B2"/>
                </a:solidFill>
              </a:rPr>
              <a:t>CRYOSPACE PRO – ADDITIONAL BENEFITS</a:t>
            </a:r>
            <a:endParaRPr lang="pl-PL" sz="1050" b="1" dirty="0">
              <a:solidFill>
                <a:srgbClr val="B2B2B2"/>
              </a:solidFill>
            </a:endParaRPr>
          </a:p>
        </p:txBody>
      </p:sp>
      <p:sp>
        <p:nvSpPr>
          <p:cNvPr id="6" name="Tekstvak 5">
            <a:extLst>
              <a:ext uri="{FF2B5EF4-FFF2-40B4-BE49-F238E27FC236}">
                <a16:creationId xmlns:a16="http://schemas.microsoft.com/office/drawing/2014/main" id="{645EC671-4ACE-48BC-BED1-19BE9EB2D982}"/>
              </a:ext>
            </a:extLst>
          </p:cNvPr>
          <p:cNvSpPr txBox="1"/>
          <p:nvPr/>
        </p:nvSpPr>
        <p:spPr>
          <a:xfrm>
            <a:off x="3995936" y="2141390"/>
            <a:ext cx="4127675" cy="1684307"/>
          </a:xfrm>
          <a:prstGeom prst="rect">
            <a:avLst/>
          </a:prstGeom>
          <a:noFill/>
        </p:spPr>
        <p:txBody>
          <a:bodyPr wrap="square" rtlCol="0">
            <a:spAutoFit/>
          </a:bodyPr>
          <a:lstStyle/>
          <a:p>
            <a:pPr>
              <a:lnSpc>
                <a:spcPct val="150000"/>
              </a:lnSpc>
            </a:pPr>
            <a:r>
              <a:rPr lang="en-US" sz="1000" b="1" dirty="0"/>
              <a:t>Treatments Based on Medical Research</a:t>
            </a:r>
            <a:br>
              <a:rPr lang="en-US" sz="1000" dirty="0"/>
            </a:br>
            <a:r>
              <a:rPr lang="en-US" sz="1000" dirty="0"/>
              <a:t>Cryotherapy by </a:t>
            </a:r>
            <a:r>
              <a:rPr lang="en-US" sz="1000" dirty="0" err="1"/>
              <a:t>CryoSpace</a:t>
            </a:r>
            <a:r>
              <a:rPr lang="en-US" sz="1000" dirty="0"/>
              <a:t> gives customers optimal results with a unique system of preprogrammed treatments.  Each treatment is based on years of know-how and medical research which determines the intensity, duration and frequency of the treatments based on the desired goal. The three main categories of treatments are (Bio)</a:t>
            </a:r>
            <a:r>
              <a:rPr lang="en-US" sz="1000" b="1" dirty="0"/>
              <a:t>Medicine</a:t>
            </a:r>
            <a:r>
              <a:rPr lang="en-US" sz="1000" dirty="0"/>
              <a:t>, </a:t>
            </a:r>
            <a:r>
              <a:rPr lang="en-US" sz="1000" b="1" dirty="0"/>
              <a:t>Performance</a:t>
            </a:r>
            <a:r>
              <a:rPr lang="en-US" sz="1000" dirty="0"/>
              <a:t> and </a:t>
            </a:r>
            <a:r>
              <a:rPr lang="en-US" sz="1000" b="1" dirty="0"/>
              <a:t>Wellness.</a:t>
            </a:r>
          </a:p>
          <a:p>
            <a:pPr>
              <a:lnSpc>
                <a:spcPct val="150000"/>
              </a:lnSpc>
            </a:pPr>
            <a:endParaRPr lang="en-US" sz="1000" b="1" dirty="0"/>
          </a:p>
        </p:txBody>
      </p:sp>
      <p:sp>
        <p:nvSpPr>
          <p:cNvPr id="2" name="Slide Number Placeholder 1"/>
          <p:cNvSpPr>
            <a:spLocks noGrp="1"/>
          </p:cNvSpPr>
          <p:nvPr>
            <p:ph type="sldNum" sz="quarter" idx="12"/>
          </p:nvPr>
        </p:nvSpPr>
        <p:spPr/>
        <p:txBody>
          <a:bodyPr/>
          <a:lstStyle/>
          <a:p>
            <a:fld id="{58E4940F-8CD3-4E94-A3DE-665FD16A847A}" type="slidenum">
              <a:rPr lang="pl-PL" smtClean="0"/>
              <a:t>15</a:t>
            </a:fld>
            <a:endParaRPr lang="pl-PL"/>
          </a:p>
        </p:txBody>
      </p:sp>
      <p:pic>
        <p:nvPicPr>
          <p:cNvPr id="3" name="Picture 2"/>
          <p:cNvPicPr>
            <a:picLocks noChangeAspect="1"/>
          </p:cNvPicPr>
          <p:nvPr/>
        </p:nvPicPr>
        <p:blipFill>
          <a:blip r:embed="rId2"/>
          <a:stretch>
            <a:fillRect/>
          </a:stretch>
        </p:blipFill>
        <p:spPr>
          <a:xfrm>
            <a:off x="-324544" y="1349302"/>
            <a:ext cx="4320480" cy="2590600"/>
          </a:xfrm>
          <a:prstGeom prst="rect">
            <a:avLst/>
          </a:prstGeom>
        </p:spPr>
      </p:pic>
    </p:spTree>
    <p:extLst>
      <p:ext uri="{BB962C8B-B14F-4D97-AF65-F5344CB8AC3E}">
        <p14:creationId xmlns:p14="http://schemas.microsoft.com/office/powerpoint/2010/main" val="3104645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4C684EC-49E4-45A9-81A7-192596EDE034}"/>
              </a:ext>
            </a:extLst>
          </p:cNvPr>
          <p:cNvPicPr>
            <a:picLocks noChangeAspect="1"/>
          </p:cNvPicPr>
          <p:nvPr/>
        </p:nvPicPr>
        <p:blipFill rotWithShape="1">
          <a:blip r:embed="rId2"/>
          <a:srcRect l="-454" t="-296" r="-175" b="3951"/>
          <a:stretch/>
        </p:blipFill>
        <p:spPr>
          <a:xfrm>
            <a:off x="629940" y="0"/>
            <a:ext cx="8060547" cy="5151512"/>
          </a:xfrm>
          <a:prstGeom prst="rect">
            <a:avLst/>
          </a:prstGeom>
        </p:spPr>
      </p:pic>
      <p:sp>
        <p:nvSpPr>
          <p:cNvPr id="2" name="Slide Number Placeholder 1"/>
          <p:cNvSpPr>
            <a:spLocks noGrp="1"/>
          </p:cNvSpPr>
          <p:nvPr>
            <p:ph type="sldNum" sz="quarter" idx="12"/>
          </p:nvPr>
        </p:nvSpPr>
        <p:spPr/>
        <p:txBody>
          <a:bodyPr/>
          <a:lstStyle/>
          <a:p>
            <a:fld id="{58E4940F-8CD3-4E94-A3DE-665FD16A847A}" type="slidenum">
              <a:rPr lang="pl-PL" smtClean="0"/>
              <a:t>16</a:t>
            </a:fld>
            <a:endParaRPr lang="pl-PL"/>
          </a:p>
        </p:txBody>
      </p:sp>
    </p:spTree>
    <p:extLst>
      <p:ext uri="{BB962C8B-B14F-4D97-AF65-F5344CB8AC3E}">
        <p14:creationId xmlns:p14="http://schemas.microsoft.com/office/powerpoint/2010/main" val="3605507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27BD34DA-41BD-443F-87D8-140F7AAC78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457781"/>
            <a:ext cx="7848872" cy="4706257"/>
          </a:xfrm>
          <a:prstGeom prst="rect">
            <a:avLst/>
          </a:prstGeom>
        </p:spPr>
      </p:pic>
      <p:sp>
        <p:nvSpPr>
          <p:cNvPr id="4" name="pole tekstowe 1">
            <a:extLst>
              <a:ext uri="{FF2B5EF4-FFF2-40B4-BE49-F238E27FC236}">
                <a16:creationId xmlns:a16="http://schemas.microsoft.com/office/drawing/2014/main" id="{599F9A4C-1F31-44E4-A917-E90F1A34380B}"/>
              </a:ext>
            </a:extLst>
          </p:cNvPr>
          <p:cNvSpPr txBox="1"/>
          <p:nvPr/>
        </p:nvSpPr>
        <p:spPr>
          <a:xfrm>
            <a:off x="467544" y="1131590"/>
            <a:ext cx="3851797" cy="253916"/>
          </a:xfrm>
          <a:prstGeom prst="rect">
            <a:avLst/>
          </a:prstGeom>
          <a:noFill/>
        </p:spPr>
        <p:txBody>
          <a:bodyPr wrap="square" rtlCol="0">
            <a:spAutoFit/>
          </a:bodyPr>
          <a:lstStyle/>
          <a:p>
            <a:r>
              <a:rPr lang="nl-NL" sz="1050" b="1" dirty="0">
                <a:solidFill>
                  <a:srgbClr val="B2B2B2"/>
                </a:solidFill>
              </a:rPr>
              <a:t>CRYOSPACE PRO – ADDITIONAL BENEFITS</a:t>
            </a:r>
            <a:endParaRPr lang="pl-PL" sz="1050" b="1" dirty="0">
              <a:solidFill>
                <a:srgbClr val="B2B2B2"/>
              </a:solidFill>
            </a:endParaRPr>
          </a:p>
        </p:txBody>
      </p:sp>
      <p:sp>
        <p:nvSpPr>
          <p:cNvPr id="6" name="Tekstvak 5">
            <a:extLst>
              <a:ext uri="{FF2B5EF4-FFF2-40B4-BE49-F238E27FC236}">
                <a16:creationId xmlns:a16="http://schemas.microsoft.com/office/drawing/2014/main" id="{645EC671-4ACE-48BC-BED1-19BE9EB2D982}"/>
              </a:ext>
            </a:extLst>
          </p:cNvPr>
          <p:cNvSpPr txBox="1"/>
          <p:nvPr/>
        </p:nvSpPr>
        <p:spPr>
          <a:xfrm>
            <a:off x="467544" y="1419622"/>
            <a:ext cx="3384376" cy="2618666"/>
          </a:xfrm>
          <a:prstGeom prst="rect">
            <a:avLst/>
          </a:prstGeom>
          <a:noFill/>
        </p:spPr>
        <p:txBody>
          <a:bodyPr wrap="square" rtlCol="0">
            <a:spAutoFit/>
          </a:bodyPr>
          <a:lstStyle/>
          <a:p>
            <a:pPr lvl="0">
              <a:lnSpc>
                <a:spcPct val="150000"/>
              </a:lnSpc>
            </a:pPr>
            <a:r>
              <a:rPr lang="en-US" sz="1000" b="1" dirty="0"/>
              <a:t>Improved Customer Experience</a:t>
            </a:r>
            <a:br>
              <a:rPr lang="en-US" sz="1000" dirty="0"/>
            </a:br>
            <a:r>
              <a:rPr lang="nl-NL" sz="1000" dirty="0"/>
              <a:t>The </a:t>
            </a:r>
            <a:r>
              <a:rPr lang="en-US" sz="1000" dirty="0" err="1"/>
              <a:t>CryoSpace</a:t>
            </a:r>
            <a:r>
              <a:rPr lang="en-US" sz="1000" dirty="0"/>
              <a:t> Hybrid Pro </a:t>
            </a:r>
            <a:r>
              <a:rPr lang="en-US" sz="1000" dirty="0" err="1"/>
              <a:t>focusses</a:t>
            </a:r>
            <a:r>
              <a:rPr lang="en-US" sz="1000" dirty="0"/>
              <a:t> on the experience of your customers:</a:t>
            </a:r>
          </a:p>
          <a:p>
            <a:pPr marL="171450" lvl="0" indent="-171450">
              <a:lnSpc>
                <a:spcPct val="150000"/>
              </a:lnSpc>
              <a:buFont typeface="Arial" panose="020B0604020202020204" pitchFamily="34" charset="0"/>
              <a:buChar char="•"/>
            </a:pPr>
            <a:r>
              <a:rPr lang="en-US" sz="1000" b="1" dirty="0"/>
              <a:t>Digital intake </a:t>
            </a:r>
            <a:r>
              <a:rPr lang="en-US" sz="1000" dirty="0"/>
              <a:t>via tablet</a:t>
            </a:r>
            <a:endParaRPr lang="en-US" sz="1000" b="1" dirty="0"/>
          </a:p>
          <a:p>
            <a:pPr marL="171450" indent="-171450">
              <a:lnSpc>
                <a:spcPct val="150000"/>
              </a:lnSpc>
              <a:buFont typeface="Arial" panose="020B0604020202020204" pitchFamily="34" charset="0"/>
              <a:buChar char="•"/>
            </a:pPr>
            <a:r>
              <a:rPr lang="en-US" sz="1000" b="1" dirty="0"/>
              <a:t>Heads up display </a:t>
            </a:r>
            <a:r>
              <a:rPr lang="en-US" sz="1000" dirty="0"/>
              <a:t>(27” LCD curved screen) with </a:t>
            </a:r>
            <a:r>
              <a:rPr lang="en-US" sz="1000" b="1" dirty="0"/>
              <a:t>live session information </a:t>
            </a:r>
            <a:r>
              <a:rPr lang="en-US" sz="1000" dirty="0"/>
              <a:t>for customer e.g. live temperature, treatment program, treatment benefits and camera view.</a:t>
            </a:r>
          </a:p>
          <a:p>
            <a:pPr marL="171450" indent="-171450">
              <a:lnSpc>
                <a:spcPct val="150000"/>
              </a:lnSpc>
              <a:buFont typeface="Arial" panose="020B0604020202020204" pitchFamily="34" charset="0"/>
              <a:buChar char="•"/>
            </a:pPr>
            <a:r>
              <a:rPr lang="en-US" sz="1000" b="1" dirty="0"/>
              <a:t> </a:t>
            </a:r>
            <a:r>
              <a:rPr lang="en-US" sz="1000" dirty="0"/>
              <a:t>A</a:t>
            </a:r>
            <a:r>
              <a:rPr lang="en-US" sz="1000" b="1" dirty="0"/>
              <a:t> 23.8” touch panel </a:t>
            </a:r>
            <a:r>
              <a:rPr lang="en-US" sz="1000" dirty="0"/>
              <a:t>for operator.</a:t>
            </a:r>
          </a:p>
          <a:p>
            <a:pPr marL="171450" lvl="0" indent="-171450">
              <a:lnSpc>
                <a:spcPct val="150000"/>
              </a:lnSpc>
              <a:buFont typeface="Arial" panose="020B0604020202020204" pitchFamily="34" charset="0"/>
              <a:buChar char="•"/>
            </a:pPr>
            <a:r>
              <a:rPr lang="en-US" sz="1000" b="1" dirty="0"/>
              <a:t>Digital photo </a:t>
            </a:r>
            <a:r>
              <a:rPr lang="en-US" sz="1000" dirty="0"/>
              <a:t>of session, automated (also print possibility)</a:t>
            </a:r>
          </a:p>
          <a:p>
            <a:pPr marL="171450" lvl="0" indent="-171450">
              <a:lnSpc>
                <a:spcPct val="150000"/>
              </a:lnSpc>
              <a:buFont typeface="Arial" panose="020B0604020202020204" pitchFamily="34" charset="0"/>
              <a:buChar char="•"/>
            </a:pPr>
            <a:r>
              <a:rPr lang="en-US" sz="1000" b="1" dirty="0"/>
              <a:t>Sessions reports</a:t>
            </a:r>
            <a:r>
              <a:rPr lang="en-US" sz="1000" dirty="0"/>
              <a:t>,</a:t>
            </a:r>
            <a:r>
              <a:rPr lang="en-US" sz="1000" b="1" dirty="0"/>
              <a:t> </a:t>
            </a:r>
            <a:r>
              <a:rPr lang="en-US" sz="1000" dirty="0"/>
              <a:t>automated</a:t>
            </a:r>
          </a:p>
          <a:p>
            <a:pPr>
              <a:lnSpc>
                <a:spcPct val="150000"/>
              </a:lnSpc>
            </a:pPr>
            <a:endParaRPr lang="en-US" sz="1000" b="1" dirty="0"/>
          </a:p>
        </p:txBody>
      </p:sp>
      <p:sp>
        <p:nvSpPr>
          <p:cNvPr id="2" name="Slide Number Placeholder 1"/>
          <p:cNvSpPr>
            <a:spLocks noGrp="1"/>
          </p:cNvSpPr>
          <p:nvPr>
            <p:ph type="sldNum" sz="quarter" idx="12"/>
          </p:nvPr>
        </p:nvSpPr>
        <p:spPr/>
        <p:txBody>
          <a:bodyPr/>
          <a:lstStyle/>
          <a:p>
            <a:fld id="{58E4940F-8CD3-4E94-A3DE-665FD16A847A}" type="slidenum">
              <a:rPr lang="pl-PL" smtClean="0"/>
              <a:t>17</a:t>
            </a:fld>
            <a:endParaRPr lang="pl-PL"/>
          </a:p>
        </p:txBody>
      </p:sp>
    </p:spTree>
    <p:extLst>
      <p:ext uri="{BB962C8B-B14F-4D97-AF65-F5344CB8AC3E}">
        <p14:creationId xmlns:p14="http://schemas.microsoft.com/office/powerpoint/2010/main" val="2580595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2536" y="1347614"/>
            <a:ext cx="5084057" cy="2859782"/>
          </a:xfrm>
          <a:prstGeom prst="rect">
            <a:avLst/>
          </a:prstGeom>
        </p:spPr>
      </p:pic>
      <p:sp>
        <p:nvSpPr>
          <p:cNvPr id="4" name="pole tekstowe 1">
            <a:extLst>
              <a:ext uri="{FF2B5EF4-FFF2-40B4-BE49-F238E27FC236}">
                <a16:creationId xmlns:a16="http://schemas.microsoft.com/office/drawing/2014/main" id="{599F9A4C-1F31-44E4-A917-E90F1A34380B}"/>
              </a:ext>
            </a:extLst>
          </p:cNvPr>
          <p:cNvSpPr txBox="1"/>
          <p:nvPr/>
        </p:nvSpPr>
        <p:spPr>
          <a:xfrm>
            <a:off x="4968675" y="843558"/>
            <a:ext cx="3851797" cy="253916"/>
          </a:xfrm>
          <a:prstGeom prst="rect">
            <a:avLst/>
          </a:prstGeom>
          <a:noFill/>
        </p:spPr>
        <p:txBody>
          <a:bodyPr wrap="square" rtlCol="0">
            <a:spAutoFit/>
          </a:bodyPr>
          <a:lstStyle/>
          <a:p>
            <a:r>
              <a:rPr lang="nl-NL" sz="1050" b="1" dirty="0">
                <a:solidFill>
                  <a:srgbClr val="B2B2B2"/>
                </a:solidFill>
              </a:rPr>
              <a:t>CRYOSPACE PRO – ADDITIONAL BENEFITS</a:t>
            </a:r>
            <a:endParaRPr lang="pl-PL" sz="1050" b="1" dirty="0">
              <a:solidFill>
                <a:srgbClr val="B2B2B2"/>
              </a:solidFill>
            </a:endParaRPr>
          </a:p>
        </p:txBody>
      </p:sp>
      <p:sp>
        <p:nvSpPr>
          <p:cNvPr id="5" name="Tekstvak 4">
            <a:extLst>
              <a:ext uri="{FF2B5EF4-FFF2-40B4-BE49-F238E27FC236}">
                <a16:creationId xmlns:a16="http://schemas.microsoft.com/office/drawing/2014/main" id="{8F0B1FAB-87B1-4362-A8B2-618B8542C843}"/>
              </a:ext>
            </a:extLst>
          </p:cNvPr>
          <p:cNvSpPr txBox="1"/>
          <p:nvPr/>
        </p:nvSpPr>
        <p:spPr>
          <a:xfrm>
            <a:off x="5004048" y="987574"/>
            <a:ext cx="3600400" cy="3264996"/>
          </a:xfrm>
          <a:prstGeom prst="rect">
            <a:avLst/>
          </a:prstGeom>
          <a:noFill/>
        </p:spPr>
        <p:txBody>
          <a:bodyPr wrap="square" rtlCol="0">
            <a:spAutoFit/>
          </a:bodyPr>
          <a:lstStyle/>
          <a:p>
            <a:pPr lvl="0">
              <a:lnSpc>
                <a:spcPct val="150000"/>
              </a:lnSpc>
            </a:pPr>
            <a:endParaRPr lang="en-US" sz="800" b="1" dirty="0"/>
          </a:p>
          <a:p>
            <a:pPr lvl="0">
              <a:lnSpc>
                <a:spcPct val="150000"/>
              </a:lnSpc>
            </a:pPr>
            <a:r>
              <a:rPr lang="en-US" sz="1000" b="1" dirty="0"/>
              <a:t>Safety</a:t>
            </a:r>
            <a:br>
              <a:rPr lang="en-US" sz="1000" dirty="0"/>
            </a:br>
            <a:r>
              <a:rPr lang="en-US" sz="1000" dirty="0" err="1"/>
              <a:t>CryoSpace</a:t>
            </a:r>
            <a:r>
              <a:rPr lang="en-US" sz="1000" dirty="0"/>
              <a:t> Pro offers an additional </a:t>
            </a:r>
            <a:r>
              <a:rPr lang="en-US" sz="1000" b="1" dirty="0"/>
              <a:t>p</a:t>
            </a:r>
            <a:r>
              <a:rPr lang="nl-NL" sz="1000" b="1" dirty="0" err="1"/>
              <a:t>resence</a:t>
            </a:r>
            <a:r>
              <a:rPr lang="nl-NL" sz="1000" b="1" dirty="0"/>
              <a:t> sensor </a:t>
            </a:r>
            <a:r>
              <a:rPr lang="nl-NL" sz="1000" dirty="0" err="1"/>
              <a:t>which</a:t>
            </a:r>
            <a:r>
              <a:rPr lang="nl-NL" sz="1000" dirty="0"/>
              <a:t> monitors the </a:t>
            </a:r>
            <a:r>
              <a:rPr lang="nl-NL" sz="1000" dirty="0" err="1"/>
              <a:t>user’s</a:t>
            </a:r>
            <a:r>
              <a:rPr lang="nl-NL" sz="1000" dirty="0"/>
              <a:t> proper positioning </a:t>
            </a:r>
            <a:r>
              <a:rPr lang="nl-NL" sz="1000" dirty="0" err="1"/>
              <a:t>during</a:t>
            </a:r>
            <a:r>
              <a:rPr lang="nl-NL" sz="1000" dirty="0"/>
              <a:t> treatment. </a:t>
            </a:r>
            <a:r>
              <a:rPr lang="nl-NL" sz="1000" dirty="0" err="1"/>
              <a:t>If</a:t>
            </a:r>
            <a:r>
              <a:rPr lang="nl-NL" sz="1000" dirty="0"/>
              <a:t> a user does </a:t>
            </a:r>
            <a:r>
              <a:rPr lang="nl-NL" sz="1000" dirty="0" err="1"/>
              <a:t>not</a:t>
            </a:r>
            <a:r>
              <a:rPr lang="nl-NL" sz="1000" dirty="0"/>
              <a:t> follow the </a:t>
            </a:r>
            <a:r>
              <a:rPr lang="nl-NL" sz="1000" dirty="0" err="1"/>
              <a:t>prescribed</a:t>
            </a:r>
            <a:r>
              <a:rPr lang="nl-NL" sz="1000" dirty="0"/>
              <a:t> </a:t>
            </a:r>
            <a:r>
              <a:rPr lang="nl-NL" sz="1000" dirty="0" err="1"/>
              <a:t>safety</a:t>
            </a:r>
            <a:r>
              <a:rPr lang="nl-NL" sz="1000" dirty="0"/>
              <a:t> </a:t>
            </a:r>
            <a:r>
              <a:rPr lang="nl-NL" sz="1000" dirty="0" err="1"/>
              <a:t>position</a:t>
            </a:r>
            <a:r>
              <a:rPr lang="nl-NL" sz="1000" dirty="0"/>
              <a:t>, </a:t>
            </a:r>
            <a:r>
              <a:rPr lang="nl-NL" sz="1000" dirty="0" err="1"/>
              <a:t>then</a:t>
            </a:r>
            <a:r>
              <a:rPr lang="nl-NL" sz="1000" dirty="0"/>
              <a:t> </a:t>
            </a:r>
            <a:r>
              <a:rPr lang="nl-NL" sz="1000" dirty="0" err="1"/>
              <a:t>your</a:t>
            </a:r>
            <a:r>
              <a:rPr lang="nl-NL" sz="1000" dirty="0"/>
              <a:t> </a:t>
            </a:r>
            <a:r>
              <a:rPr lang="nl-NL" sz="1000" dirty="0" err="1"/>
              <a:t>CryoSpace</a:t>
            </a:r>
            <a:r>
              <a:rPr lang="nl-NL" sz="1000" dirty="0"/>
              <a:t> </a:t>
            </a:r>
            <a:r>
              <a:rPr lang="nl-NL" sz="1000" dirty="0" err="1"/>
              <a:t>will</a:t>
            </a:r>
            <a:r>
              <a:rPr lang="nl-NL" sz="1000" dirty="0"/>
              <a:t> </a:t>
            </a:r>
            <a:r>
              <a:rPr lang="nl-NL" sz="1000" dirty="0" err="1"/>
              <a:t>activate</a:t>
            </a:r>
            <a:r>
              <a:rPr lang="nl-NL" sz="1000" dirty="0"/>
              <a:t> </a:t>
            </a:r>
            <a:r>
              <a:rPr lang="nl-NL" sz="1000" dirty="0" err="1"/>
              <a:t>an</a:t>
            </a:r>
            <a:r>
              <a:rPr lang="nl-NL" sz="1000" dirty="0"/>
              <a:t> alarm </a:t>
            </a:r>
            <a:r>
              <a:rPr lang="nl-NL" sz="1000" dirty="0" err="1"/>
              <a:t>followed</a:t>
            </a:r>
            <a:r>
              <a:rPr lang="nl-NL" sz="1000" dirty="0"/>
              <a:t> </a:t>
            </a:r>
            <a:r>
              <a:rPr lang="nl-NL" sz="1000" dirty="0" err="1"/>
              <a:t>by</a:t>
            </a:r>
            <a:r>
              <a:rPr lang="nl-NL" sz="1000" dirty="0"/>
              <a:t> </a:t>
            </a:r>
            <a:r>
              <a:rPr lang="nl-NL" sz="1000" b="1" dirty="0" err="1"/>
              <a:t>emergency</a:t>
            </a:r>
            <a:r>
              <a:rPr lang="nl-NL" sz="1000" b="1" dirty="0"/>
              <a:t> </a:t>
            </a:r>
            <a:r>
              <a:rPr lang="nl-NL" sz="1000" b="1" dirty="0" err="1"/>
              <a:t>shutdown</a:t>
            </a:r>
            <a:r>
              <a:rPr lang="nl-NL" sz="1000" dirty="0"/>
              <a:t>.</a:t>
            </a:r>
            <a:endParaRPr lang="x-none" sz="1000" dirty="0"/>
          </a:p>
          <a:p>
            <a:pPr lvl="0">
              <a:lnSpc>
                <a:spcPct val="150000"/>
              </a:lnSpc>
            </a:pPr>
            <a:endParaRPr lang="en-US" sz="1000" b="1" dirty="0"/>
          </a:p>
          <a:p>
            <a:pPr lvl="0">
              <a:lnSpc>
                <a:spcPct val="150000"/>
              </a:lnSpc>
            </a:pPr>
            <a:r>
              <a:rPr lang="en-US" sz="1000" b="1" dirty="0"/>
              <a:t>Customer Management System</a:t>
            </a:r>
            <a:br>
              <a:rPr lang="en-US" sz="1000" dirty="0"/>
            </a:br>
            <a:r>
              <a:rPr lang="en-US" sz="1000" dirty="0"/>
              <a:t>Post-treatment report will automatically be sent to your customer via email including the photo made during treatment. System allows for online customer statistics and treatment history, QR code login, printer integration and digital intakes through tablet. Additional integration possibilities with CRM-systems.</a:t>
            </a:r>
            <a:endParaRPr lang="x-none" sz="1000" dirty="0"/>
          </a:p>
        </p:txBody>
      </p:sp>
      <p:sp>
        <p:nvSpPr>
          <p:cNvPr id="2" name="Slide Number Placeholder 1"/>
          <p:cNvSpPr>
            <a:spLocks noGrp="1"/>
          </p:cNvSpPr>
          <p:nvPr>
            <p:ph type="sldNum" sz="quarter" idx="12"/>
          </p:nvPr>
        </p:nvSpPr>
        <p:spPr/>
        <p:txBody>
          <a:bodyPr/>
          <a:lstStyle/>
          <a:p>
            <a:fld id="{58E4940F-8CD3-4E94-A3DE-665FD16A847A}" type="slidenum">
              <a:rPr lang="pl-PL" smtClean="0"/>
              <a:t>18</a:t>
            </a:fld>
            <a:endParaRPr lang="pl-PL"/>
          </a:p>
        </p:txBody>
      </p:sp>
    </p:spTree>
    <p:extLst>
      <p:ext uri="{BB962C8B-B14F-4D97-AF65-F5344CB8AC3E}">
        <p14:creationId xmlns:p14="http://schemas.microsoft.com/office/powerpoint/2010/main" val="4115697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E4940F-8CD3-4E94-A3DE-665FD16A847A}" type="slidenum">
              <a:rPr lang="pl-PL" smtClean="0"/>
              <a:t>19</a:t>
            </a:fld>
            <a:endParaRPr lang="pl-PL"/>
          </a:p>
        </p:txBody>
      </p:sp>
      <p:sp>
        <p:nvSpPr>
          <p:cNvPr id="5" name="pole tekstowe 1">
            <a:extLst>
              <a:ext uri="{FF2B5EF4-FFF2-40B4-BE49-F238E27FC236}">
                <a16:creationId xmlns:a16="http://schemas.microsoft.com/office/drawing/2014/main" id="{8909BF4D-31E1-42F7-AEFA-D2616CF72135}"/>
              </a:ext>
            </a:extLst>
          </p:cNvPr>
          <p:cNvSpPr txBox="1"/>
          <p:nvPr/>
        </p:nvSpPr>
        <p:spPr>
          <a:xfrm>
            <a:off x="2843808" y="1923678"/>
            <a:ext cx="3225377" cy="415498"/>
          </a:xfrm>
          <a:prstGeom prst="rect">
            <a:avLst/>
          </a:prstGeom>
          <a:noFill/>
        </p:spPr>
        <p:txBody>
          <a:bodyPr wrap="square" rtlCol="0">
            <a:spAutoFit/>
          </a:bodyPr>
          <a:lstStyle/>
          <a:p>
            <a:pPr algn="ctr"/>
            <a:r>
              <a:rPr lang="nl-NL" sz="1050" b="1" dirty="0">
                <a:solidFill>
                  <a:schemeClr val="tx2">
                    <a:lumMod val="60000"/>
                    <a:lumOff val="40000"/>
                  </a:schemeClr>
                </a:solidFill>
              </a:rPr>
              <a:t>CRYOTHERAPY BY CRYOSPACE</a:t>
            </a:r>
          </a:p>
          <a:p>
            <a:pPr algn="ctr"/>
            <a:r>
              <a:rPr lang="en-US" sz="1050" b="1" dirty="0"/>
              <a:t>Technical Requirements</a:t>
            </a:r>
            <a:endParaRPr lang="nl-NL" sz="1050" b="1" dirty="0">
              <a:solidFill>
                <a:schemeClr val="tx2">
                  <a:lumMod val="60000"/>
                  <a:lumOff val="40000"/>
                </a:schemeClr>
              </a:solidFill>
            </a:endParaRPr>
          </a:p>
        </p:txBody>
      </p:sp>
    </p:spTree>
    <p:extLst>
      <p:ext uri="{BB962C8B-B14F-4D97-AF65-F5344CB8AC3E}">
        <p14:creationId xmlns:p14="http://schemas.microsoft.com/office/powerpoint/2010/main" val="3672099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39B0E17D-5DC6-466B-A376-4D9E2E948E65}"/>
              </a:ext>
            </a:extLst>
          </p:cNvPr>
          <p:cNvSpPr txBox="1"/>
          <p:nvPr/>
        </p:nvSpPr>
        <p:spPr>
          <a:xfrm>
            <a:off x="1043608" y="1074115"/>
            <a:ext cx="1296144" cy="340734"/>
          </a:xfrm>
          <a:prstGeom prst="rect">
            <a:avLst/>
          </a:prstGeom>
          <a:noFill/>
        </p:spPr>
        <p:txBody>
          <a:bodyPr wrap="square" rtlCol="0">
            <a:spAutoFit/>
          </a:bodyPr>
          <a:lstStyle/>
          <a:p>
            <a:pPr>
              <a:lnSpc>
                <a:spcPct val="150000"/>
              </a:lnSpc>
            </a:pPr>
            <a:r>
              <a:rPr lang="nl-NL" sz="1200" b="1" dirty="0">
                <a:solidFill>
                  <a:schemeClr val="tx2">
                    <a:lumMod val="60000"/>
                    <a:lumOff val="40000"/>
                  </a:schemeClr>
                </a:solidFill>
              </a:rPr>
              <a:t>THE GOAL</a:t>
            </a:r>
          </a:p>
        </p:txBody>
      </p:sp>
      <p:sp>
        <p:nvSpPr>
          <p:cNvPr id="6" name="Tekstvak 5">
            <a:extLst>
              <a:ext uri="{FF2B5EF4-FFF2-40B4-BE49-F238E27FC236}">
                <a16:creationId xmlns:a16="http://schemas.microsoft.com/office/drawing/2014/main" id="{32727C95-057A-48AD-B85C-1C3823CC136A}"/>
              </a:ext>
            </a:extLst>
          </p:cNvPr>
          <p:cNvSpPr txBox="1"/>
          <p:nvPr/>
        </p:nvSpPr>
        <p:spPr>
          <a:xfrm>
            <a:off x="1043608" y="1347614"/>
            <a:ext cx="7056784" cy="705258"/>
          </a:xfrm>
          <a:prstGeom prst="rect">
            <a:avLst/>
          </a:prstGeom>
          <a:noFill/>
        </p:spPr>
        <p:txBody>
          <a:bodyPr wrap="square" rtlCol="0">
            <a:spAutoFit/>
          </a:bodyPr>
          <a:lstStyle/>
          <a:p>
            <a:pPr>
              <a:lnSpc>
                <a:spcPct val="150000"/>
              </a:lnSpc>
            </a:pPr>
            <a:r>
              <a:rPr lang="nl-NL" sz="1400" dirty="0" err="1">
                <a:solidFill>
                  <a:schemeClr val="tx1">
                    <a:lumMod val="65000"/>
                    <a:lumOff val="35000"/>
                  </a:schemeClr>
                </a:solidFill>
              </a:rPr>
              <a:t>To</a:t>
            </a:r>
            <a:r>
              <a:rPr lang="nl-NL" sz="1400" dirty="0">
                <a:solidFill>
                  <a:schemeClr val="tx1">
                    <a:lumMod val="65000"/>
                    <a:lumOff val="35000"/>
                  </a:schemeClr>
                </a:solidFill>
              </a:rPr>
              <a:t> </a:t>
            </a:r>
            <a:r>
              <a:rPr lang="nl-NL" sz="1400" b="1" dirty="0" err="1"/>
              <a:t>standardize</a:t>
            </a:r>
            <a:r>
              <a:rPr lang="nl-NL" sz="1400" dirty="0">
                <a:solidFill>
                  <a:schemeClr val="tx1">
                    <a:lumMod val="65000"/>
                    <a:lumOff val="35000"/>
                  </a:schemeClr>
                </a:solidFill>
              </a:rPr>
              <a:t> </a:t>
            </a:r>
            <a:r>
              <a:rPr lang="nl-NL" sz="1400" dirty="0" err="1">
                <a:solidFill>
                  <a:schemeClr val="tx1">
                    <a:lumMod val="65000"/>
                    <a:lumOff val="35000"/>
                  </a:schemeClr>
                </a:solidFill>
              </a:rPr>
              <a:t>and</a:t>
            </a:r>
            <a:r>
              <a:rPr lang="nl-NL" sz="1400" dirty="0">
                <a:solidFill>
                  <a:schemeClr val="tx1">
                    <a:lumMod val="65000"/>
                    <a:lumOff val="35000"/>
                  </a:schemeClr>
                </a:solidFill>
              </a:rPr>
              <a:t> </a:t>
            </a:r>
            <a:r>
              <a:rPr lang="nl-NL" sz="1400" b="1" dirty="0" err="1"/>
              <a:t>improve</a:t>
            </a:r>
            <a:r>
              <a:rPr lang="nl-NL" sz="1400" dirty="0">
                <a:solidFill>
                  <a:schemeClr val="tx1">
                    <a:lumMod val="65000"/>
                    <a:lumOff val="35000"/>
                  </a:schemeClr>
                </a:solidFill>
              </a:rPr>
              <a:t> </a:t>
            </a:r>
            <a:r>
              <a:rPr lang="nl-NL" sz="1400" dirty="0" err="1">
                <a:solidFill>
                  <a:schemeClr val="tx1">
                    <a:lumMod val="65000"/>
                    <a:lumOff val="35000"/>
                  </a:schemeClr>
                </a:solidFill>
              </a:rPr>
              <a:t>the</a:t>
            </a:r>
            <a:r>
              <a:rPr lang="nl-NL" sz="1400" dirty="0">
                <a:solidFill>
                  <a:schemeClr val="tx1">
                    <a:lumMod val="65000"/>
                    <a:lumOff val="35000"/>
                  </a:schemeClr>
                </a:solidFill>
              </a:rPr>
              <a:t> overall </a:t>
            </a:r>
            <a:r>
              <a:rPr lang="nl-NL" sz="1400" b="1" dirty="0" err="1"/>
              <a:t>quality</a:t>
            </a:r>
            <a:r>
              <a:rPr lang="nl-NL" sz="1400" dirty="0">
                <a:solidFill>
                  <a:schemeClr val="tx1">
                    <a:lumMod val="65000"/>
                    <a:lumOff val="35000"/>
                  </a:schemeClr>
                </a:solidFill>
              </a:rPr>
              <a:t> of </a:t>
            </a:r>
            <a:r>
              <a:rPr lang="nl-NL" sz="1400" dirty="0" err="1">
                <a:solidFill>
                  <a:schemeClr val="tx1">
                    <a:lumMod val="65000"/>
                    <a:lumOff val="35000"/>
                  </a:schemeClr>
                </a:solidFill>
              </a:rPr>
              <a:t>the</a:t>
            </a:r>
            <a:r>
              <a:rPr lang="nl-NL" sz="1400" dirty="0">
                <a:solidFill>
                  <a:schemeClr val="tx1">
                    <a:lumMod val="65000"/>
                    <a:lumOff val="35000"/>
                  </a:schemeClr>
                </a:solidFill>
              </a:rPr>
              <a:t> </a:t>
            </a:r>
            <a:r>
              <a:rPr lang="nl-NL" sz="1400" dirty="0" err="1">
                <a:solidFill>
                  <a:schemeClr val="tx1">
                    <a:lumMod val="65000"/>
                    <a:lumOff val="35000"/>
                  </a:schemeClr>
                </a:solidFill>
              </a:rPr>
              <a:t>cryotherapy</a:t>
            </a:r>
            <a:r>
              <a:rPr lang="nl-NL" sz="1400" dirty="0">
                <a:solidFill>
                  <a:schemeClr val="tx1">
                    <a:lumMod val="65000"/>
                    <a:lumOff val="35000"/>
                  </a:schemeClr>
                </a:solidFill>
              </a:rPr>
              <a:t> treatment </a:t>
            </a:r>
            <a:r>
              <a:rPr lang="nl-NL" sz="1400" dirty="0" err="1">
                <a:solidFill>
                  <a:schemeClr val="tx1">
                    <a:lumMod val="65000"/>
                    <a:lumOff val="35000"/>
                  </a:schemeClr>
                </a:solidFill>
              </a:rPr>
              <a:t>and</a:t>
            </a:r>
            <a:r>
              <a:rPr lang="nl-NL" sz="1400" dirty="0">
                <a:solidFill>
                  <a:schemeClr val="tx1">
                    <a:lumMod val="65000"/>
                    <a:lumOff val="35000"/>
                  </a:schemeClr>
                </a:solidFill>
              </a:rPr>
              <a:t> service </a:t>
            </a:r>
            <a:r>
              <a:rPr lang="nl-NL" sz="1400" dirty="0" err="1">
                <a:solidFill>
                  <a:schemeClr val="tx1">
                    <a:lumMod val="65000"/>
                    <a:lumOff val="35000"/>
                  </a:schemeClr>
                </a:solidFill>
              </a:rPr>
              <a:t>given</a:t>
            </a:r>
            <a:r>
              <a:rPr lang="nl-NL" sz="1400" dirty="0">
                <a:solidFill>
                  <a:schemeClr val="tx1">
                    <a:lumMod val="65000"/>
                    <a:lumOff val="35000"/>
                  </a:schemeClr>
                </a:solidFill>
              </a:rPr>
              <a:t> </a:t>
            </a:r>
            <a:r>
              <a:rPr lang="nl-NL" sz="1400" dirty="0" err="1">
                <a:solidFill>
                  <a:schemeClr val="tx1">
                    <a:lumMod val="65000"/>
                    <a:lumOff val="35000"/>
                  </a:schemeClr>
                </a:solidFill>
              </a:rPr>
              <a:t>by</a:t>
            </a:r>
            <a:r>
              <a:rPr lang="nl-NL" sz="1400" dirty="0">
                <a:solidFill>
                  <a:schemeClr val="tx1">
                    <a:lumMod val="65000"/>
                    <a:lumOff val="35000"/>
                  </a:schemeClr>
                </a:solidFill>
              </a:rPr>
              <a:t> </a:t>
            </a:r>
            <a:r>
              <a:rPr lang="nl-NL" sz="1400" b="1" dirty="0" err="1"/>
              <a:t>CryoSpace</a:t>
            </a:r>
            <a:r>
              <a:rPr lang="nl-NL" sz="1400" dirty="0">
                <a:solidFill>
                  <a:schemeClr val="tx1">
                    <a:lumMod val="65000"/>
                    <a:lumOff val="35000"/>
                  </a:schemeClr>
                </a:solidFill>
              </a:rPr>
              <a:t> </a:t>
            </a:r>
            <a:r>
              <a:rPr lang="nl-NL" sz="1400" dirty="0" err="1">
                <a:solidFill>
                  <a:schemeClr val="tx1">
                    <a:lumMod val="65000"/>
                    <a:lumOff val="35000"/>
                  </a:schemeClr>
                </a:solidFill>
              </a:rPr>
              <a:t>Operator’s</a:t>
            </a:r>
            <a:r>
              <a:rPr lang="nl-NL" sz="1400" dirty="0">
                <a:solidFill>
                  <a:schemeClr val="tx1">
                    <a:lumMod val="65000"/>
                    <a:lumOff val="35000"/>
                  </a:schemeClr>
                </a:solidFill>
              </a:rPr>
              <a:t> </a:t>
            </a:r>
            <a:r>
              <a:rPr lang="nl-NL" sz="1400" b="1" dirty="0"/>
              <a:t>worldwide.</a:t>
            </a:r>
          </a:p>
        </p:txBody>
      </p:sp>
      <p:pic>
        <p:nvPicPr>
          <p:cNvPr id="7" name="Afbeelding 6">
            <a:extLst>
              <a:ext uri="{FF2B5EF4-FFF2-40B4-BE49-F238E27FC236}">
                <a16:creationId xmlns:a16="http://schemas.microsoft.com/office/drawing/2014/main" id="{58280462-2F70-4EF9-879D-D0676145E2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9170" y="137795"/>
            <a:ext cx="1203678" cy="343048"/>
          </a:xfrm>
          <a:prstGeom prst="rect">
            <a:avLst/>
          </a:prstGeom>
        </p:spPr>
      </p:pic>
      <p:sp>
        <p:nvSpPr>
          <p:cNvPr id="13" name="Tekstvak 12">
            <a:extLst>
              <a:ext uri="{FF2B5EF4-FFF2-40B4-BE49-F238E27FC236}">
                <a16:creationId xmlns:a16="http://schemas.microsoft.com/office/drawing/2014/main" id="{12180BDC-37EF-45CE-921E-ED9C5B8DD480}"/>
              </a:ext>
            </a:extLst>
          </p:cNvPr>
          <p:cNvSpPr txBox="1"/>
          <p:nvPr/>
        </p:nvSpPr>
        <p:spPr>
          <a:xfrm>
            <a:off x="1043609" y="2905445"/>
            <a:ext cx="5184576" cy="1351588"/>
          </a:xfrm>
          <a:prstGeom prst="rect">
            <a:avLst/>
          </a:prstGeom>
          <a:noFill/>
        </p:spPr>
        <p:txBody>
          <a:bodyPr wrap="square" rtlCol="0">
            <a:spAutoFit/>
          </a:bodyPr>
          <a:lstStyle/>
          <a:p>
            <a:pPr>
              <a:lnSpc>
                <a:spcPct val="150000"/>
              </a:lnSpc>
            </a:pPr>
            <a:r>
              <a:rPr lang="nl-NL" sz="1400" dirty="0" err="1"/>
              <a:t>By</a:t>
            </a:r>
            <a:r>
              <a:rPr lang="nl-NL" sz="1400" dirty="0"/>
              <a:t> </a:t>
            </a:r>
            <a:r>
              <a:rPr lang="nl-NL" sz="1400" dirty="0" err="1"/>
              <a:t>understanding</a:t>
            </a:r>
            <a:r>
              <a:rPr lang="nl-NL" sz="1400" dirty="0"/>
              <a:t> </a:t>
            </a:r>
            <a:r>
              <a:rPr lang="nl-NL" sz="1400" dirty="0" err="1"/>
              <a:t>the</a:t>
            </a:r>
            <a:r>
              <a:rPr lang="nl-NL" sz="1400" dirty="0"/>
              <a:t> </a:t>
            </a:r>
            <a:r>
              <a:rPr lang="nl-NL" sz="1400" dirty="0" err="1"/>
              <a:t>physiological</a:t>
            </a:r>
            <a:r>
              <a:rPr lang="nl-NL" sz="1400" dirty="0"/>
              <a:t> </a:t>
            </a:r>
            <a:r>
              <a:rPr lang="nl-NL" sz="1400" b="1" dirty="0" err="1"/>
              <a:t>effects</a:t>
            </a:r>
            <a:r>
              <a:rPr lang="nl-NL" sz="1400" b="1" dirty="0"/>
              <a:t> of </a:t>
            </a:r>
            <a:r>
              <a:rPr lang="nl-NL" sz="1400" b="1" dirty="0" err="1"/>
              <a:t>crypotherapy</a:t>
            </a:r>
            <a:endParaRPr lang="nl-NL" sz="1400" b="1" dirty="0"/>
          </a:p>
          <a:p>
            <a:pPr>
              <a:lnSpc>
                <a:spcPct val="150000"/>
              </a:lnSpc>
            </a:pPr>
            <a:r>
              <a:rPr lang="nl-NL" sz="1400" dirty="0" err="1"/>
              <a:t>By</a:t>
            </a:r>
            <a:r>
              <a:rPr lang="nl-NL" sz="1400" dirty="0"/>
              <a:t> </a:t>
            </a:r>
            <a:r>
              <a:rPr lang="nl-NL" sz="1400" dirty="0" err="1"/>
              <a:t>understanding</a:t>
            </a:r>
            <a:r>
              <a:rPr lang="nl-NL" sz="1400" dirty="0"/>
              <a:t> </a:t>
            </a:r>
            <a:r>
              <a:rPr lang="nl-NL" sz="1400" dirty="0" err="1"/>
              <a:t>the</a:t>
            </a:r>
            <a:r>
              <a:rPr lang="nl-NL" sz="1400" dirty="0"/>
              <a:t> </a:t>
            </a:r>
            <a:r>
              <a:rPr lang="nl-NL" sz="1400" b="1" dirty="0" err="1"/>
              <a:t>unique</a:t>
            </a:r>
            <a:r>
              <a:rPr lang="nl-NL" sz="1400" b="1" dirty="0"/>
              <a:t> </a:t>
            </a:r>
            <a:r>
              <a:rPr lang="nl-NL" sz="1400" b="1" dirty="0" err="1"/>
              <a:t>aspects</a:t>
            </a:r>
            <a:r>
              <a:rPr lang="nl-NL" sz="1400" b="1" dirty="0"/>
              <a:t> of</a:t>
            </a:r>
            <a:r>
              <a:rPr lang="nl-NL" sz="1400" dirty="0"/>
              <a:t> </a:t>
            </a:r>
            <a:r>
              <a:rPr lang="nl-NL" sz="1400" dirty="0" err="1"/>
              <a:t>Cryotherapy</a:t>
            </a:r>
            <a:r>
              <a:rPr lang="nl-NL" sz="1400" dirty="0"/>
              <a:t> </a:t>
            </a:r>
            <a:r>
              <a:rPr lang="nl-NL" sz="1400" dirty="0" err="1"/>
              <a:t>by</a:t>
            </a:r>
            <a:r>
              <a:rPr lang="nl-NL" sz="1400" dirty="0"/>
              <a:t> </a:t>
            </a:r>
            <a:r>
              <a:rPr lang="nl-NL" sz="1400" b="1" dirty="0" err="1"/>
              <a:t>CryoSpace</a:t>
            </a:r>
            <a:endParaRPr lang="nl-NL" sz="1400" b="1" dirty="0"/>
          </a:p>
          <a:p>
            <a:pPr>
              <a:lnSpc>
                <a:spcPct val="150000"/>
              </a:lnSpc>
            </a:pPr>
            <a:r>
              <a:rPr lang="nl-NL" sz="1400" dirty="0" err="1"/>
              <a:t>By</a:t>
            </a:r>
            <a:r>
              <a:rPr lang="nl-NL" sz="1400" dirty="0"/>
              <a:t> </a:t>
            </a:r>
            <a:r>
              <a:rPr lang="nl-NL" sz="1400" dirty="0" err="1"/>
              <a:t>understandig</a:t>
            </a:r>
            <a:r>
              <a:rPr lang="nl-NL" sz="1400" dirty="0"/>
              <a:t> </a:t>
            </a:r>
            <a:r>
              <a:rPr lang="nl-NL" sz="1400" dirty="0" err="1"/>
              <a:t>all</a:t>
            </a:r>
            <a:r>
              <a:rPr lang="nl-NL" sz="1400" dirty="0"/>
              <a:t> </a:t>
            </a:r>
            <a:r>
              <a:rPr lang="nl-NL" sz="1400" b="1" dirty="0" err="1"/>
              <a:t>safety</a:t>
            </a:r>
            <a:r>
              <a:rPr lang="nl-NL" sz="1400" b="1" dirty="0"/>
              <a:t> </a:t>
            </a:r>
            <a:r>
              <a:rPr lang="nl-NL" sz="1400" b="1" dirty="0" err="1"/>
              <a:t>measures</a:t>
            </a:r>
            <a:r>
              <a:rPr lang="nl-NL" sz="1400" dirty="0"/>
              <a:t> </a:t>
            </a:r>
            <a:r>
              <a:rPr lang="nl-NL" sz="1400" dirty="0" err="1"/>
              <a:t>and</a:t>
            </a:r>
            <a:r>
              <a:rPr lang="nl-NL" sz="1400" dirty="0"/>
              <a:t> </a:t>
            </a:r>
            <a:r>
              <a:rPr lang="nl-NL" sz="1400" dirty="0" err="1"/>
              <a:t>risks</a:t>
            </a:r>
            <a:r>
              <a:rPr lang="nl-NL" sz="1400" dirty="0"/>
              <a:t> of </a:t>
            </a:r>
            <a:r>
              <a:rPr lang="nl-NL" sz="1400" dirty="0" err="1"/>
              <a:t>Cryotherapy</a:t>
            </a:r>
            <a:endParaRPr lang="nl-NL" sz="1400" dirty="0"/>
          </a:p>
          <a:p>
            <a:pPr>
              <a:lnSpc>
                <a:spcPct val="150000"/>
              </a:lnSpc>
            </a:pPr>
            <a:r>
              <a:rPr lang="nl-NL" sz="1400" dirty="0" err="1"/>
              <a:t>By</a:t>
            </a:r>
            <a:r>
              <a:rPr lang="nl-NL" sz="1400" dirty="0"/>
              <a:t> </a:t>
            </a:r>
            <a:r>
              <a:rPr lang="nl-NL" sz="1400" dirty="0" err="1"/>
              <a:t>standardizing</a:t>
            </a:r>
            <a:r>
              <a:rPr lang="nl-NL" sz="1400" dirty="0"/>
              <a:t> </a:t>
            </a:r>
            <a:r>
              <a:rPr lang="nl-NL" sz="1400" dirty="0" err="1"/>
              <a:t>the</a:t>
            </a:r>
            <a:r>
              <a:rPr lang="nl-NL" sz="1400" dirty="0"/>
              <a:t> </a:t>
            </a:r>
            <a:r>
              <a:rPr lang="nl-NL" sz="1400" b="1" dirty="0"/>
              <a:t>service procedures </a:t>
            </a:r>
            <a:r>
              <a:rPr lang="nl-NL" sz="1400" dirty="0" err="1"/>
              <a:t>accordingly</a:t>
            </a:r>
            <a:endParaRPr lang="nl-NL" sz="1400" b="1" dirty="0"/>
          </a:p>
        </p:txBody>
      </p:sp>
      <p:sp>
        <p:nvSpPr>
          <p:cNvPr id="14" name="Tekstvak 13">
            <a:extLst>
              <a:ext uri="{FF2B5EF4-FFF2-40B4-BE49-F238E27FC236}">
                <a16:creationId xmlns:a16="http://schemas.microsoft.com/office/drawing/2014/main" id="{8518E8DD-FCCE-474C-B93E-EAC7379B44D5}"/>
              </a:ext>
            </a:extLst>
          </p:cNvPr>
          <p:cNvSpPr txBox="1"/>
          <p:nvPr/>
        </p:nvSpPr>
        <p:spPr>
          <a:xfrm>
            <a:off x="1043608" y="2583017"/>
            <a:ext cx="1296144" cy="340734"/>
          </a:xfrm>
          <a:prstGeom prst="rect">
            <a:avLst/>
          </a:prstGeom>
          <a:noFill/>
        </p:spPr>
        <p:txBody>
          <a:bodyPr wrap="square" rtlCol="0">
            <a:spAutoFit/>
          </a:bodyPr>
          <a:lstStyle/>
          <a:p>
            <a:pPr>
              <a:lnSpc>
                <a:spcPct val="150000"/>
              </a:lnSpc>
            </a:pPr>
            <a:r>
              <a:rPr lang="nl-NL" sz="1200" b="1" dirty="0">
                <a:solidFill>
                  <a:schemeClr val="tx2">
                    <a:lumMod val="60000"/>
                    <a:lumOff val="40000"/>
                  </a:schemeClr>
                </a:solidFill>
              </a:rPr>
              <a:t>METHOD</a:t>
            </a:r>
          </a:p>
        </p:txBody>
      </p:sp>
      <p:sp>
        <p:nvSpPr>
          <p:cNvPr id="2" name="Slide Number Placeholder 1"/>
          <p:cNvSpPr>
            <a:spLocks noGrp="1"/>
          </p:cNvSpPr>
          <p:nvPr>
            <p:ph type="sldNum" sz="quarter" idx="12"/>
          </p:nvPr>
        </p:nvSpPr>
        <p:spPr/>
        <p:txBody>
          <a:bodyPr/>
          <a:lstStyle/>
          <a:p>
            <a:fld id="{58E4940F-8CD3-4E94-A3DE-665FD16A847A}" type="slidenum">
              <a:rPr lang="pl-PL" smtClean="0"/>
              <a:t>2</a:t>
            </a:fld>
            <a:endParaRPr lang="pl-PL"/>
          </a:p>
        </p:txBody>
      </p:sp>
    </p:spTree>
    <p:extLst>
      <p:ext uri="{BB962C8B-B14F-4D97-AF65-F5344CB8AC3E}">
        <p14:creationId xmlns:p14="http://schemas.microsoft.com/office/powerpoint/2010/main" val="698246052"/>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D862C165-2468-46BE-903C-1E6A65B5B9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6102" y="267494"/>
            <a:ext cx="1619878" cy="461665"/>
          </a:xfrm>
          <a:prstGeom prst="rect">
            <a:avLst/>
          </a:prstGeom>
        </p:spPr>
      </p:pic>
      <p:sp>
        <p:nvSpPr>
          <p:cNvPr id="6" name="pole tekstowe 1">
            <a:extLst>
              <a:ext uri="{FF2B5EF4-FFF2-40B4-BE49-F238E27FC236}">
                <a16:creationId xmlns:a16="http://schemas.microsoft.com/office/drawing/2014/main" id="{9438C2EB-D0FA-4ACB-9CC0-6823A626DABB}"/>
              </a:ext>
            </a:extLst>
          </p:cNvPr>
          <p:cNvSpPr txBox="1"/>
          <p:nvPr/>
        </p:nvSpPr>
        <p:spPr>
          <a:xfrm>
            <a:off x="395536" y="483518"/>
            <a:ext cx="3888432" cy="253916"/>
          </a:xfrm>
          <a:prstGeom prst="rect">
            <a:avLst/>
          </a:prstGeom>
          <a:noFill/>
        </p:spPr>
        <p:txBody>
          <a:bodyPr wrap="square" rtlCol="0">
            <a:spAutoFit/>
          </a:bodyPr>
          <a:lstStyle/>
          <a:p>
            <a:r>
              <a:rPr lang="en-US" sz="1050" b="1" dirty="0">
                <a:solidFill>
                  <a:schemeClr val="tx2">
                    <a:lumMod val="60000"/>
                    <a:lumOff val="40000"/>
                  </a:schemeClr>
                </a:solidFill>
              </a:rPr>
              <a:t>ROOM INSTALLATION REQUIREMENTS</a:t>
            </a:r>
            <a:endParaRPr lang="pl-PL" sz="1050" b="1" dirty="0">
              <a:solidFill>
                <a:schemeClr val="tx2">
                  <a:lumMod val="60000"/>
                  <a:lumOff val="40000"/>
                </a:schemeClr>
              </a:solidFill>
            </a:endParaRPr>
          </a:p>
        </p:txBody>
      </p:sp>
      <p:sp>
        <p:nvSpPr>
          <p:cNvPr id="7" name="Tekstvak 10">
            <a:extLst>
              <a:ext uri="{FF2B5EF4-FFF2-40B4-BE49-F238E27FC236}">
                <a16:creationId xmlns:a16="http://schemas.microsoft.com/office/drawing/2014/main" id="{B5C810AB-247A-4B36-9360-FF267CE23AC3}"/>
              </a:ext>
            </a:extLst>
          </p:cNvPr>
          <p:cNvSpPr txBox="1"/>
          <p:nvPr/>
        </p:nvSpPr>
        <p:spPr>
          <a:xfrm>
            <a:off x="395536" y="771550"/>
            <a:ext cx="4392488" cy="5157822"/>
          </a:xfrm>
          <a:prstGeom prst="rect">
            <a:avLst/>
          </a:prstGeom>
          <a:noFill/>
        </p:spPr>
        <p:txBody>
          <a:bodyPr wrap="square" rtlCol="0">
            <a:spAutoFit/>
          </a:bodyPr>
          <a:lstStyle/>
          <a:p>
            <a:pPr algn="just">
              <a:lnSpc>
                <a:spcPct val="150000"/>
              </a:lnSpc>
              <a:tabLst>
                <a:tab pos="2065338" algn="l"/>
              </a:tabLst>
            </a:pPr>
            <a:r>
              <a:rPr lang="en-US" sz="1000" b="1" dirty="0"/>
              <a:t>Minimum height requirement	</a:t>
            </a:r>
            <a:r>
              <a:rPr lang="en-US" sz="1000" dirty="0"/>
              <a:t>2,5 m. (2,8 m for Pro)</a:t>
            </a:r>
          </a:p>
          <a:p>
            <a:pPr algn="just">
              <a:lnSpc>
                <a:spcPct val="150000"/>
              </a:lnSpc>
              <a:tabLst>
                <a:tab pos="2065338" algn="l"/>
              </a:tabLst>
            </a:pPr>
            <a:r>
              <a:rPr lang="en-US" sz="1000" b="1" dirty="0"/>
              <a:t>Minimum dimension door width	</a:t>
            </a:r>
            <a:r>
              <a:rPr lang="en-US" sz="1000" dirty="0"/>
              <a:t>80 cm. (This includes all doors that the 	</a:t>
            </a:r>
            <a:r>
              <a:rPr lang="en-US" sz="1000" dirty="0" err="1"/>
              <a:t>CryoSpace</a:t>
            </a:r>
            <a:r>
              <a:rPr lang="en-US" sz="1000" dirty="0"/>
              <a:t> needs to transport through)</a:t>
            </a:r>
            <a:endParaRPr lang="en-US" sz="1000" b="1" dirty="0"/>
          </a:p>
          <a:p>
            <a:pPr algn="just">
              <a:lnSpc>
                <a:spcPct val="150000"/>
              </a:lnSpc>
            </a:pPr>
            <a:endParaRPr lang="en-US" sz="1000" dirty="0"/>
          </a:p>
          <a:p>
            <a:pPr algn="just">
              <a:lnSpc>
                <a:spcPct val="150000"/>
              </a:lnSpc>
              <a:tabLst>
                <a:tab pos="2065338" algn="l"/>
              </a:tabLst>
            </a:pPr>
            <a:r>
              <a:rPr lang="en-US" sz="1000" b="1" dirty="0"/>
              <a:t>Minimum room temperature	</a:t>
            </a:r>
            <a:r>
              <a:rPr lang="en-US" sz="1000" dirty="0"/>
              <a:t>5°C </a:t>
            </a:r>
          </a:p>
          <a:p>
            <a:pPr algn="just">
              <a:lnSpc>
                <a:spcPct val="150000"/>
              </a:lnSpc>
              <a:tabLst>
                <a:tab pos="2065338" algn="l"/>
              </a:tabLst>
            </a:pPr>
            <a:r>
              <a:rPr lang="en-US" sz="1000" b="1" dirty="0"/>
              <a:t>Maximum room temperature	</a:t>
            </a:r>
            <a:r>
              <a:rPr lang="pl-PL" sz="1000" dirty="0"/>
              <a:t>25</a:t>
            </a:r>
            <a:r>
              <a:rPr lang="en-US" sz="1000" dirty="0"/>
              <a:t>°C</a:t>
            </a:r>
          </a:p>
          <a:p>
            <a:pPr algn="just">
              <a:lnSpc>
                <a:spcPct val="150000"/>
              </a:lnSpc>
            </a:pPr>
            <a:endParaRPr lang="en-US" sz="1000" dirty="0"/>
          </a:p>
          <a:p>
            <a:pPr algn="just">
              <a:lnSpc>
                <a:spcPct val="150000"/>
              </a:lnSpc>
              <a:tabLst>
                <a:tab pos="2065338" algn="l"/>
              </a:tabLst>
            </a:pPr>
            <a:r>
              <a:rPr lang="en-US" sz="1000" b="1" dirty="0"/>
              <a:t>Minimum room humidity	</a:t>
            </a:r>
            <a:r>
              <a:rPr lang="en-US" sz="1000" dirty="0"/>
              <a:t>1</a:t>
            </a:r>
            <a:r>
              <a:rPr lang="pl-PL" sz="1000" dirty="0"/>
              <a:t>5</a:t>
            </a:r>
            <a:r>
              <a:rPr lang="en-US" sz="1000" dirty="0"/>
              <a:t>%</a:t>
            </a:r>
          </a:p>
          <a:p>
            <a:pPr algn="just">
              <a:lnSpc>
                <a:spcPct val="150000"/>
              </a:lnSpc>
              <a:tabLst>
                <a:tab pos="2065338" algn="l"/>
              </a:tabLst>
            </a:pPr>
            <a:r>
              <a:rPr lang="en-US" sz="1000" b="1" dirty="0"/>
              <a:t>Maximum room humidity	</a:t>
            </a:r>
            <a:r>
              <a:rPr lang="pl-PL" sz="1000" dirty="0"/>
              <a:t>6</a:t>
            </a:r>
            <a:r>
              <a:rPr lang="en-US" sz="1000" dirty="0"/>
              <a:t>0% (non-condensing)</a:t>
            </a:r>
          </a:p>
          <a:p>
            <a:pPr algn="just">
              <a:lnSpc>
                <a:spcPct val="150000"/>
              </a:lnSpc>
            </a:pPr>
            <a:endParaRPr lang="en-US" sz="1000" dirty="0"/>
          </a:p>
          <a:p>
            <a:pPr algn="just">
              <a:lnSpc>
                <a:spcPct val="150000"/>
              </a:lnSpc>
              <a:tabLst>
                <a:tab pos="2065338" algn="l"/>
              </a:tabLst>
            </a:pPr>
            <a:r>
              <a:rPr lang="en-US" sz="1000" b="1" dirty="0"/>
              <a:t>Independent ventilation advised	</a:t>
            </a:r>
            <a:r>
              <a:rPr lang="en-US" sz="1000" dirty="0"/>
              <a:t>Yes</a:t>
            </a:r>
          </a:p>
          <a:p>
            <a:pPr algn="just">
              <a:lnSpc>
                <a:spcPct val="150000"/>
              </a:lnSpc>
              <a:tabLst>
                <a:tab pos="2065338" algn="l"/>
              </a:tabLst>
            </a:pPr>
            <a:r>
              <a:rPr lang="en-US" sz="1000" b="1" dirty="0"/>
              <a:t>Ventilation transfer location	</a:t>
            </a:r>
            <a:r>
              <a:rPr lang="en-US" sz="1000" dirty="0"/>
              <a:t>Directly outside to designated area</a:t>
            </a:r>
          </a:p>
          <a:p>
            <a:pPr algn="just">
              <a:lnSpc>
                <a:spcPct val="150000"/>
              </a:lnSpc>
              <a:tabLst>
                <a:tab pos="2065338" algn="l"/>
              </a:tabLst>
            </a:pPr>
            <a:r>
              <a:rPr lang="en-US" sz="1000" b="1" dirty="0"/>
              <a:t>Independent ventilation dimensions</a:t>
            </a:r>
            <a:r>
              <a:rPr lang="en-US" sz="1000" dirty="0"/>
              <a:t>	Minimum channel diameter </a:t>
            </a:r>
            <a:r>
              <a:rPr lang="en-US" sz="1000" dirty="0" err="1"/>
              <a:t>Ø</a:t>
            </a:r>
            <a:r>
              <a:rPr lang="en-US" sz="1000" dirty="0"/>
              <a:t> 100 mm</a:t>
            </a:r>
          </a:p>
          <a:p>
            <a:pPr algn="just">
              <a:lnSpc>
                <a:spcPct val="150000"/>
              </a:lnSpc>
              <a:tabLst>
                <a:tab pos="2065338" algn="l"/>
              </a:tabLst>
            </a:pPr>
            <a:endParaRPr lang="en-US" sz="1000" dirty="0"/>
          </a:p>
          <a:p>
            <a:pPr algn="just">
              <a:lnSpc>
                <a:spcPct val="150000"/>
              </a:lnSpc>
              <a:tabLst>
                <a:tab pos="2065338" algn="l"/>
              </a:tabLst>
            </a:pPr>
            <a:r>
              <a:rPr lang="en-US" sz="1000" b="1" dirty="0"/>
              <a:t>Power supply	</a:t>
            </a:r>
            <a:r>
              <a:rPr lang="en-US" sz="1000" dirty="0"/>
              <a:t>230 VAC/13 A</a:t>
            </a:r>
            <a:endParaRPr lang="en-US" sz="1000" b="1" dirty="0"/>
          </a:p>
          <a:p>
            <a:pPr algn="just">
              <a:lnSpc>
                <a:spcPct val="150000"/>
              </a:lnSpc>
              <a:tabLst>
                <a:tab pos="2065338" algn="l"/>
              </a:tabLst>
            </a:pPr>
            <a:r>
              <a:rPr lang="en-US" sz="1000" b="1" dirty="0"/>
              <a:t>Number of required sockets	</a:t>
            </a:r>
            <a:r>
              <a:rPr lang="en-US" sz="1000" dirty="0"/>
              <a:t>2 (for </a:t>
            </a:r>
            <a:r>
              <a:rPr lang="en-US" sz="1000" dirty="0" err="1"/>
              <a:t>CryoSpace</a:t>
            </a:r>
            <a:r>
              <a:rPr lang="en-US" sz="1000" dirty="0"/>
              <a:t> unit and for </a:t>
            </a:r>
            <a:r>
              <a:rPr lang="en-US" sz="1000" dirty="0" err="1"/>
              <a:t>Wifi</a:t>
            </a:r>
            <a:r>
              <a:rPr lang="en-US" sz="1000" dirty="0"/>
              <a:t> router) </a:t>
            </a:r>
          </a:p>
          <a:p>
            <a:pPr algn="just">
              <a:lnSpc>
                <a:spcPct val="150000"/>
              </a:lnSpc>
              <a:tabLst>
                <a:tab pos="2065338" algn="l"/>
              </a:tabLst>
            </a:pPr>
            <a:endParaRPr lang="en-US" sz="1000" b="1" dirty="0"/>
          </a:p>
          <a:p>
            <a:pPr algn="just">
              <a:lnSpc>
                <a:spcPct val="150000"/>
              </a:lnSpc>
            </a:pPr>
            <a:endParaRPr lang="en-US" sz="1000" dirty="0"/>
          </a:p>
          <a:p>
            <a:pPr algn="just">
              <a:lnSpc>
                <a:spcPct val="150000"/>
              </a:lnSpc>
            </a:pPr>
            <a:endParaRPr lang="en-US" sz="1000" dirty="0"/>
          </a:p>
          <a:p>
            <a:pPr algn="just">
              <a:lnSpc>
                <a:spcPct val="150000"/>
              </a:lnSpc>
            </a:pPr>
            <a:endParaRPr lang="en-US" sz="1000" dirty="0"/>
          </a:p>
          <a:p>
            <a:pPr algn="just">
              <a:lnSpc>
                <a:spcPct val="150000"/>
              </a:lnSpc>
            </a:pPr>
            <a:endParaRPr lang="en-US" sz="1000" b="1" dirty="0"/>
          </a:p>
          <a:p>
            <a:pPr algn="just">
              <a:lnSpc>
                <a:spcPct val="150000"/>
              </a:lnSpc>
            </a:pPr>
            <a:endParaRPr lang="en-US" sz="1000" b="1" dirty="0"/>
          </a:p>
        </p:txBody>
      </p:sp>
      <p:sp>
        <p:nvSpPr>
          <p:cNvPr id="2" name="Slide Number Placeholder 1"/>
          <p:cNvSpPr>
            <a:spLocks noGrp="1"/>
          </p:cNvSpPr>
          <p:nvPr>
            <p:ph type="sldNum" sz="quarter" idx="12"/>
          </p:nvPr>
        </p:nvSpPr>
        <p:spPr/>
        <p:txBody>
          <a:bodyPr/>
          <a:lstStyle/>
          <a:p>
            <a:fld id="{58E4940F-8CD3-4E94-A3DE-665FD16A847A}" type="slidenum">
              <a:rPr lang="pl-PL" smtClean="0"/>
              <a:t>20</a:t>
            </a:fld>
            <a:endParaRPr lang="pl-PL"/>
          </a:p>
        </p:txBody>
      </p:sp>
      <p:sp>
        <p:nvSpPr>
          <p:cNvPr id="8" name="Tekstvak 10">
            <a:extLst>
              <a:ext uri="{FF2B5EF4-FFF2-40B4-BE49-F238E27FC236}">
                <a16:creationId xmlns:a16="http://schemas.microsoft.com/office/drawing/2014/main" id="{B5C810AB-247A-4B36-9360-FF267CE23AC3}"/>
              </a:ext>
            </a:extLst>
          </p:cNvPr>
          <p:cNvSpPr txBox="1"/>
          <p:nvPr/>
        </p:nvSpPr>
        <p:spPr>
          <a:xfrm>
            <a:off x="5220072" y="1897300"/>
            <a:ext cx="3312368" cy="2618666"/>
          </a:xfrm>
          <a:prstGeom prst="rect">
            <a:avLst/>
          </a:prstGeom>
          <a:noFill/>
        </p:spPr>
        <p:txBody>
          <a:bodyPr wrap="square" rtlCol="0">
            <a:spAutoFit/>
          </a:bodyPr>
          <a:lstStyle/>
          <a:p>
            <a:pPr algn="just">
              <a:lnSpc>
                <a:spcPct val="150000"/>
              </a:lnSpc>
            </a:pPr>
            <a:r>
              <a:rPr lang="en-US" sz="1000" b="1" dirty="0"/>
              <a:t>Storage and transportation of liquid nitrogen must be according to the local regulations</a:t>
            </a:r>
            <a:r>
              <a:rPr lang="en-US" sz="1000" dirty="0"/>
              <a:t>.</a:t>
            </a:r>
            <a:endParaRPr lang="en-US" sz="1000" b="1" dirty="0"/>
          </a:p>
          <a:p>
            <a:pPr algn="just">
              <a:lnSpc>
                <a:spcPct val="150000"/>
              </a:lnSpc>
            </a:pPr>
            <a:endParaRPr lang="en-US" sz="1000" b="1" dirty="0"/>
          </a:p>
          <a:p>
            <a:pPr algn="just">
              <a:lnSpc>
                <a:spcPct val="150000"/>
              </a:lnSpc>
            </a:pPr>
            <a:r>
              <a:rPr lang="en-US" sz="1000" b="1" dirty="0"/>
              <a:t>If there is no possibility to connect the chamber directly to the independent ventilation channel: </a:t>
            </a:r>
          </a:p>
          <a:p>
            <a:pPr marL="171450" indent="-171450">
              <a:lnSpc>
                <a:spcPct val="150000"/>
              </a:lnSpc>
              <a:buFont typeface="Arial"/>
              <a:buChar char="•"/>
            </a:pPr>
            <a:r>
              <a:rPr lang="en-US" sz="1000" dirty="0"/>
              <a:t>Keep door to the room or window (slightly) open during treatment.</a:t>
            </a:r>
          </a:p>
          <a:p>
            <a:pPr marL="171450" indent="-171450">
              <a:lnSpc>
                <a:spcPct val="150000"/>
              </a:lnSpc>
              <a:buFont typeface="Arial"/>
              <a:buChar char="•"/>
            </a:pPr>
            <a:r>
              <a:rPr lang="en-US" sz="1000" dirty="0"/>
              <a:t>Independent oxygen sensors are mandatory to ensure the necessary safety.</a:t>
            </a:r>
          </a:p>
          <a:p>
            <a:pPr marL="171450" indent="-171450">
              <a:lnSpc>
                <a:spcPct val="150000"/>
              </a:lnSpc>
              <a:buFont typeface="Arial"/>
              <a:buChar char="•"/>
            </a:pPr>
            <a:r>
              <a:rPr lang="en-US" sz="1000" dirty="0"/>
              <a:t>Keep in mind that </a:t>
            </a:r>
            <a:r>
              <a:rPr lang="en-US" sz="1000" dirty="0" err="1"/>
              <a:t>CryoSpace</a:t>
            </a:r>
            <a:r>
              <a:rPr lang="en-US" sz="1000" dirty="0"/>
              <a:t> emits max. 75 m3/h nitrogen </a:t>
            </a:r>
            <a:r>
              <a:rPr lang="en-US" sz="1000" dirty="0" err="1"/>
              <a:t>vapour</a:t>
            </a:r>
            <a:r>
              <a:rPr lang="en-US" sz="1000" dirty="0"/>
              <a:t> into the installation room. </a:t>
            </a:r>
          </a:p>
        </p:txBody>
      </p:sp>
      <p:sp>
        <p:nvSpPr>
          <p:cNvPr id="9" name="pole tekstowe 1">
            <a:extLst>
              <a:ext uri="{FF2B5EF4-FFF2-40B4-BE49-F238E27FC236}">
                <a16:creationId xmlns:a16="http://schemas.microsoft.com/office/drawing/2014/main" id="{9438C2EB-D0FA-4ACB-9CC0-6823A626DABB}"/>
              </a:ext>
            </a:extLst>
          </p:cNvPr>
          <p:cNvSpPr txBox="1"/>
          <p:nvPr/>
        </p:nvSpPr>
        <p:spPr>
          <a:xfrm>
            <a:off x="5220072" y="1597754"/>
            <a:ext cx="3024336" cy="253916"/>
          </a:xfrm>
          <a:prstGeom prst="rect">
            <a:avLst/>
          </a:prstGeom>
          <a:noFill/>
        </p:spPr>
        <p:txBody>
          <a:bodyPr wrap="square" rtlCol="0">
            <a:spAutoFit/>
          </a:bodyPr>
          <a:lstStyle/>
          <a:p>
            <a:r>
              <a:rPr lang="en-US" sz="1050" b="1" dirty="0">
                <a:solidFill>
                  <a:schemeClr val="tx2">
                    <a:lumMod val="60000"/>
                    <a:lumOff val="40000"/>
                  </a:schemeClr>
                </a:solidFill>
              </a:rPr>
              <a:t>IMPORTANT NOTES</a:t>
            </a:r>
            <a:endParaRPr lang="pl-PL" sz="1050" b="1" dirty="0">
              <a:solidFill>
                <a:schemeClr val="tx2">
                  <a:lumMod val="60000"/>
                  <a:lumOff val="40000"/>
                </a:schemeClr>
              </a:solidFill>
            </a:endParaRPr>
          </a:p>
        </p:txBody>
      </p:sp>
    </p:spTree>
    <p:extLst>
      <p:ext uri="{BB962C8B-B14F-4D97-AF65-F5344CB8AC3E}">
        <p14:creationId xmlns:p14="http://schemas.microsoft.com/office/powerpoint/2010/main" val="421288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862C165-2468-46BE-903C-1E6A65B5B9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6102" y="267494"/>
            <a:ext cx="1619878" cy="461665"/>
          </a:xfrm>
          <a:prstGeom prst="rect">
            <a:avLst/>
          </a:prstGeom>
        </p:spPr>
      </p:pic>
      <p:grpSp>
        <p:nvGrpSpPr>
          <p:cNvPr id="2" name="Groep 1">
            <a:extLst>
              <a:ext uri="{FF2B5EF4-FFF2-40B4-BE49-F238E27FC236}">
                <a16:creationId xmlns:a16="http://schemas.microsoft.com/office/drawing/2014/main" id="{76E0311D-FCEB-4284-839E-953A82EEB8F4}"/>
              </a:ext>
            </a:extLst>
          </p:cNvPr>
          <p:cNvGrpSpPr/>
          <p:nvPr/>
        </p:nvGrpSpPr>
        <p:grpSpPr>
          <a:xfrm>
            <a:off x="2915816" y="771550"/>
            <a:ext cx="5551651" cy="1483652"/>
            <a:chOff x="3059832" y="1034432"/>
            <a:chExt cx="5551651" cy="1483652"/>
          </a:xfrm>
        </p:grpSpPr>
        <p:sp>
          <p:nvSpPr>
            <p:cNvPr id="10" name="pole tekstowe 1">
              <a:extLst>
                <a:ext uri="{FF2B5EF4-FFF2-40B4-BE49-F238E27FC236}">
                  <a16:creationId xmlns:a16="http://schemas.microsoft.com/office/drawing/2014/main" id="{9438C2EB-D0FA-4ACB-9CC0-6823A626DABB}"/>
                </a:ext>
              </a:extLst>
            </p:cNvPr>
            <p:cNvSpPr txBox="1"/>
            <p:nvPr/>
          </p:nvSpPr>
          <p:spPr>
            <a:xfrm>
              <a:off x="3059832" y="1034432"/>
              <a:ext cx="3888432" cy="253916"/>
            </a:xfrm>
            <a:prstGeom prst="rect">
              <a:avLst/>
            </a:prstGeom>
            <a:noFill/>
          </p:spPr>
          <p:txBody>
            <a:bodyPr wrap="square" rtlCol="0">
              <a:spAutoFit/>
            </a:bodyPr>
            <a:lstStyle/>
            <a:p>
              <a:r>
                <a:rPr lang="en-US" sz="1050" b="1" dirty="0">
                  <a:solidFill>
                    <a:schemeClr val="tx2">
                      <a:lumMod val="60000"/>
                      <a:lumOff val="40000"/>
                    </a:schemeClr>
                  </a:solidFill>
                </a:rPr>
                <a:t>LIQUID NITROGEN CYLINDERS FOR CRYOSPACE PRODUCTS</a:t>
              </a:r>
              <a:endParaRPr lang="pl-PL" sz="1050" b="1" dirty="0">
                <a:solidFill>
                  <a:schemeClr val="tx2">
                    <a:lumMod val="60000"/>
                    <a:lumOff val="40000"/>
                  </a:schemeClr>
                </a:solidFill>
              </a:endParaRPr>
            </a:p>
          </p:txBody>
        </p:sp>
        <p:sp>
          <p:nvSpPr>
            <p:cNvPr id="11" name="Tekstvak 10">
              <a:extLst>
                <a:ext uri="{FF2B5EF4-FFF2-40B4-BE49-F238E27FC236}">
                  <a16:creationId xmlns:a16="http://schemas.microsoft.com/office/drawing/2014/main" id="{B5C810AB-247A-4B36-9360-FF267CE23AC3}"/>
                </a:ext>
              </a:extLst>
            </p:cNvPr>
            <p:cNvSpPr txBox="1"/>
            <p:nvPr/>
          </p:nvSpPr>
          <p:spPr>
            <a:xfrm>
              <a:off x="3059832" y="1295442"/>
              <a:ext cx="5551651" cy="1222642"/>
            </a:xfrm>
            <a:prstGeom prst="rect">
              <a:avLst/>
            </a:prstGeom>
            <a:noFill/>
          </p:spPr>
          <p:txBody>
            <a:bodyPr wrap="square" rtlCol="0">
              <a:spAutoFit/>
            </a:bodyPr>
            <a:lstStyle/>
            <a:p>
              <a:pPr marL="171450" indent="-171450" algn="just">
                <a:lnSpc>
                  <a:spcPct val="150000"/>
                </a:lnSpc>
                <a:buFont typeface="Arial" panose="020B0604020202020204" pitchFamily="34" charset="0"/>
                <a:buChar char="•"/>
              </a:pPr>
              <a:r>
                <a:rPr lang="en-US" sz="1000" dirty="0"/>
                <a:t>A Liquid nitrogen cylinder must have </a:t>
              </a:r>
              <a:r>
                <a:rPr lang="en-US" sz="1000" b="1" dirty="0"/>
                <a:t>pressure builder</a:t>
              </a:r>
              <a:r>
                <a:rPr lang="en-US" sz="1000" dirty="0"/>
                <a:t>.</a:t>
              </a:r>
            </a:p>
            <a:p>
              <a:pPr marL="171450" indent="-171450" algn="just">
                <a:lnSpc>
                  <a:spcPct val="150000"/>
                </a:lnSpc>
                <a:buFont typeface="Arial" panose="020B0604020202020204" pitchFamily="34" charset="0"/>
                <a:buChar char="•"/>
              </a:pPr>
              <a:r>
                <a:rPr lang="en-US" sz="1000" dirty="0"/>
                <a:t>Liquid nitrogen cylinder must have </a:t>
              </a:r>
              <a:r>
                <a:rPr lang="en-US" sz="1000" b="1" dirty="0"/>
                <a:t>safety valves </a:t>
              </a:r>
              <a:r>
                <a:rPr lang="en-US" sz="1000" dirty="0"/>
                <a:t>and </a:t>
              </a:r>
              <a:r>
                <a:rPr lang="en-US" sz="1000" b="1" dirty="0"/>
                <a:t>manual valve</a:t>
              </a:r>
              <a:r>
                <a:rPr lang="en-US" sz="1000" dirty="0"/>
                <a:t> for each device.</a:t>
              </a:r>
            </a:p>
            <a:p>
              <a:pPr marL="171450" indent="-171450" algn="just">
                <a:lnSpc>
                  <a:spcPct val="150000"/>
                </a:lnSpc>
                <a:buFont typeface="Arial" panose="020B0604020202020204" pitchFamily="34" charset="0"/>
                <a:buChar char="•"/>
              </a:pPr>
              <a:r>
                <a:rPr lang="en-US" sz="1000" dirty="0"/>
                <a:t>Liquid nitrogen cylinder should have </a:t>
              </a:r>
              <a:r>
                <a:rPr lang="en-US" sz="1000" b="1" dirty="0"/>
                <a:t>pressure valve of around 1,5bar </a:t>
              </a:r>
              <a:r>
                <a:rPr lang="en-US" sz="1000" dirty="0"/>
                <a:t>(22PSI) for </a:t>
              </a:r>
              <a:r>
                <a:rPr lang="en-US" sz="1000" b="1" dirty="0"/>
                <a:t>optimal nitrogen consumption</a:t>
              </a:r>
              <a:r>
                <a:rPr lang="en-US" sz="1000" dirty="0"/>
                <a:t>, but not more than 3,5bar (50PSI).</a:t>
              </a:r>
            </a:p>
            <a:p>
              <a:pPr marL="171450" indent="-171450" algn="just">
                <a:lnSpc>
                  <a:spcPct val="150000"/>
                </a:lnSpc>
                <a:buFont typeface="Arial" panose="020B0604020202020204" pitchFamily="34" charset="0"/>
                <a:buChar char="•"/>
              </a:pPr>
              <a:r>
                <a:rPr lang="en-US" sz="1000" dirty="0"/>
                <a:t>Cylinders must only be destined for the handling of </a:t>
              </a:r>
              <a:r>
                <a:rPr lang="en-US" sz="1000" b="1" dirty="0"/>
                <a:t>liquid nitrogen</a:t>
              </a:r>
              <a:r>
                <a:rPr lang="en-US" sz="1000" dirty="0"/>
                <a:t>.</a:t>
              </a:r>
            </a:p>
          </p:txBody>
        </p:sp>
      </p:grpSp>
      <p:pic>
        <p:nvPicPr>
          <p:cNvPr id="1026" name="Picture 2" descr="IMG_4969">
            <a:extLst>
              <a:ext uri="{FF2B5EF4-FFF2-40B4-BE49-F238E27FC236}">
                <a16:creationId xmlns:a16="http://schemas.microsoft.com/office/drawing/2014/main" id="{30F85CB0-9EFD-498D-9DBB-514E7583FC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45" y="0"/>
            <a:ext cx="2570162" cy="3433762"/>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7">
            <a:extLst>
              <a:ext uri="{FF2B5EF4-FFF2-40B4-BE49-F238E27FC236}">
                <a16:creationId xmlns:a16="http://schemas.microsoft.com/office/drawing/2014/main" id="{0C8F0443-7731-4785-A471-717201C55DC7}"/>
              </a:ext>
            </a:extLst>
          </p:cNvPr>
          <p:cNvPicPr/>
          <p:nvPr/>
        </p:nvPicPr>
        <p:blipFill>
          <a:blip r:embed="rId4">
            <a:extLst>
              <a:ext uri="{28A0092B-C50C-407E-A947-70E740481C1C}">
                <a14:useLocalDpi xmlns:a14="http://schemas.microsoft.com/office/drawing/2010/main" val="0"/>
              </a:ext>
            </a:extLst>
          </a:blip>
          <a:stretch>
            <a:fillRect/>
          </a:stretch>
        </p:blipFill>
        <p:spPr>
          <a:xfrm>
            <a:off x="-1186733" y="2538586"/>
            <a:ext cx="3714750" cy="2628900"/>
          </a:xfrm>
          <a:prstGeom prst="rect">
            <a:avLst/>
          </a:prstGeom>
        </p:spPr>
      </p:pic>
      <p:grpSp>
        <p:nvGrpSpPr>
          <p:cNvPr id="3" name="Groep 2">
            <a:extLst>
              <a:ext uri="{FF2B5EF4-FFF2-40B4-BE49-F238E27FC236}">
                <a16:creationId xmlns:a16="http://schemas.microsoft.com/office/drawing/2014/main" id="{1013F11F-4609-44EF-A641-D3E8CD56B8BD}"/>
              </a:ext>
            </a:extLst>
          </p:cNvPr>
          <p:cNvGrpSpPr/>
          <p:nvPr/>
        </p:nvGrpSpPr>
        <p:grpSpPr>
          <a:xfrm>
            <a:off x="2915816" y="2971631"/>
            <a:ext cx="5551651" cy="1256303"/>
            <a:chOff x="3059832" y="2860917"/>
            <a:chExt cx="5551651" cy="1256303"/>
          </a:xfrm>
        </p:grpSpPr>
        <p:sp>
          <p:nvSpPr>
            <p:cNvPr id="19" name="pole tekstowe 1">
              <a:extLst>
                <a:ext uri="{FF2B5EF4-FFF2-40B4-BE49-F238E27FC236}">
                  <a16:creationId xmlns:a16="http://schemas.microsoft.com/office/drawing/2014/main" id="{AF63012A-7F90-4BFE-842B-44EA0BED60F6}"/>
                </a:ext>
              </a:extLst>
            </p:cNvPr>
            <p:cNvSpPr txBox="1"/>
            <p:nvPr/>
          </p:nvSpPr>
          <p:spPr>
            <a:xfrm>
              <a:off x="3059832" y="2860917"/>
              <a:ext cx="3888432" cy="253916"/>
            </a:xfrm>
            <a:prstGeom prst="rect">
              <a:avLst/>
            </a:prstGeom>
            <a:noFill/>
          </p:spPr>
          <p:txBody>
            <a:bodyPr wrap="square" rtlCol="0">
              <a:spAutoFit/>
            </a:bodyPr>
            <a:lstStyle/>
            <a:p>
              <a:r>
                <a:rPr lang="en-US" sz="1050" b="1" dirty="0">
                  <a:solidFill>
                    <a:schemeClr val="tx2">
                      <a:lumMod val="60000"/>
                      <a:lumOff val="40000"/>
                    </a:schemeClr>
                  </a:solidFill>
                </a:rPr>
                <a:t>ADDITIONAL REQUIRED EQUIPMENT</a:t>
              </a:r>
              <a:endParaRPr lang="pl-PL" sz="1050" b="1" dirty="0">
                <a:solidFill>
                  <a:schemeClr val="tx2">
                    <a:lumMod val="60000"/>
                    <a:lumOff val="40000"/>
                  </a:schemeClr>
                </a:solidFill>
              </a:endParaRPr>
            </a:p>
          </p:txBody>
        </p:sp>
        <p:sp>
          <p:nvSpPr>
            <p:cNvPr id="20" name="Tekstvak 19">
              <a:extLst>
                <a:ext uri="{FF2B5EF4-FFF2-40B4-BE49-F238E27FC236}">
                  <a16:creationId xmlns:a16="http://schemas.microsoft.com/office/drawing/2014/main" id="{B958FD64-A875-4AF3-82F8-2C2EEAE8D4B8}"/>
                </a:ext>
              </a:extLst>
            </p:cNvPr>
            <p:cNvSpPr txBox="1"/>
            <p:nvPr/>
          </p:nvSpPr>
          <p:spPr>
            <a:xfrm>
              <a:off x="3059832" y="3125410"/>
              <a:ext cx="5551651" cy="991810"/>
            </a:xfrm>
            <a:prstGeom prst="rect">
              <a:avLst/>
            </a:prstGeom>
            <a:noFill/>
          </p:spPr>
          <p:txBody>
            <a:bodyPr wrap="square" rtlCol="0">
              <a:spAutoFit/>
            </a:bodyPr>
            <a:lstStyle/>
            <a:p>
              <a:pPr marL="171450" indent="-171450" algn="just">
                <a:lnSpc>
                  <a:spcPct val="150000"/>
                </a:lnSpc>
                <a:buFont typeface="Arial" panose="020B0604020202020204" pitchFamily="34" charset="0"/>
                <a:buChar char="•"/>
              </a:pPr>
              <a:r>
                <a:rPr lang="en-US" sz="1000" b="1" dirty="0"/>
                <a:t>Wheel set </a:t>
              </a:r>
              <a:r>
                <a:rPr lang="en-US" sz="1000" dirty="0"/>
                <a:t>for easy transportation of cylinders</a:t>
              </a:r>
            </a:p>
            <a:p>
              <a:pPr marL="171450" indent="-171450" algn="just">
                <a:lnSpc>
                  <a:spcPct val="150000"/>
                </a:lnSpc>
                <a:buFont typeface="Arial" panose="020B0604020202020204" pitchFamily="34" charset="0"/>
                <a:buChar char="•"/>
              </a:pPr>
              <a:r>
                <a:rPr lang="en-US" sz="1000" b="1" dirty="0"/>
                <a:t>Cryogenic gloves </a:t>
              </a:r>
            </a:p>
            <a:p>
              <a:pPr marL="171450" indent="-171450" algn="just">
                <a:lnSpc>
                  <a:spcPct val="150000"/>
                </a:lnSpc>
                <a:buFont typeface="Arial" panose="020B0604020202020204" pitchFamily="34" charset="0"/>
                <a:buChar char="•"/>
              </a:pPr>
              <a:r>
                <a:rPr lang="en-US" sz="1000" dirty="0"/>
                <a:t>Independent </a:t>
              </a:r>
              <a:r>
                <a:rPr lang="en-US" sz="1000" b="1" dirty="0"/>
                <a:t>oxygen measuring system </a:t>
              </a:r>
            </a:p>
            <a:p>
              <a:pPr marL="171450" indent="-171450" algn="just">
                <a:lnSpc>
                  <a:spcPct val="150000"/>
                </a:lnSpc>
                <a:buFont typeface="Arial" panose="020B0604020202020204" pitchFamily="34" charset="0"/>
                <a:buChar char="•"/>
              </a:pPr>
              <a:r>
                <a:rPr lang="en-US" sz="1000" dirty="0"/>
                <a:t>(Isolated) nitrogen hose ending with </a:t>
              </a:r>
              <a:r>
                <a:rPr lang="en-US" sz="1000" b="1" dirty="0"/>
                <a:t>male thread 3/8’’npt</a:t>
              </a:r>
            </a:p>
          </p:txBody>
        </p:sp>
      </p:grpSp>
      <p:pic>
        <p:nvPicPr>
          <p:cNvPr id="1027" name="Picture 3" descr="connection with hose">
            <a:extLst>
              <a:ext uri="{FF2B5EF4-FFF2-40B4-BE49-F238E27FC236}">
                <a16:creationId xmlns:a16="http://schemas.microsoft.com/office/drawing/2014/main" id="{5E68125B-1102-4B90-BA4A-9C286B075E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533" y="3851904"/>
            <a:ext cx="1851484" cy="1308314"/>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connection hose">
            <a:extLst>
              <a:ext uri="{FF2B5EF4-FFF2-40B4-BE49-F238E27FC236}">
                <a16:creationId xmlns:a16="http://schemas.microsoft.com/office/drawing/2014/main" id="{5C1362A7-3CA3-48A8-B5C8-44A5373FFF7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6074" t="1283" r="1155" b="1793"/>
          <a:stretch>
            <a:fillRect/>
          </a:stretch>
        </p:blipFill>
        <p:spPr bwMode="auto">
          <a:xfrm>
            <a:off x="6615985" y="2959242"/>
            <a:ext cx="1952945" cy="129610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58E4940F-8CD3-4E94-A3DE-665FD16A847A}" type="slidenum">
              <a:rPr lang="pl-PL" smtClean="0"/>
              <a:t>21</a:t>
            </a:fld>
            <a:endParaRPr lang="pl-PL"/>
          </a:p>
        </p:txBody>
      </p:sp>
    </p:spTree>
    <p:extLst>
      <p:ext uri="{BB962C8B-B14F-4D97-AF65-F5344CB8AC3E}">
        <p14:creationId xmlns:p14="http://schemas.microsoft.com/office/powerpoint/2010/main" val="1971644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E4940F-8CD3-4E94-A3DE-665FD16A847A}" type="slidenum">
              <a:rPr lang="pl-PL" smtClean="0"/>
              <a:t>22</a:t>
            </a:fld>
            <a:endParaRPr lang="pl-PL"/>
          </a:p>
        </p:txBody>
      </p:sp>
      <p:sp>
        <p:nvSpPr>
          <p:cNvPr id="5" name="pole tekstowe 1">
            <a:extLst>
              <a:ext uri="{FF2B5EF4-FFF2-40B4-BE49-F238E27FC236}">
                <a16:creationId xmlns:a16="http://schemas.microsoft.com/office/drawing/2014/main" id="{8909BF4D-31E1-42F7-AEFA-D2616CF72135}"/>
              </a:ext>
            </a:extLst>
          </p:cNvPr>
          <p:cNvSpPr txBox="1"/>
          <p:nvPr/>
        </p:nvSpPr>
        <p:spPr>
          <a:xfrm>
            <a:off x="2843808" y="1923678"/>
            <a:ext cx="3225377" cy="415498"/>
          </a:xfrm>
          <a:prstGeom prst="rect">
            <a:avLst/>
          </a:prstGeom>
          <a:noFill/>
        </p:spPr>
        <p:txBody>
          <a:bodyPr wrap="square" rtlCol="0">
            <a:spAutoFit/>
          </a:bodyPr>
          <a:lstStyle/>
          <a:p>
            <a:pPr algn="ctr"/>
            <a:r>
              <a:rPr lang="nl-NL" sz="1050" b="1" dirty="0">
                <a:solidFill>
                  <a:schemeClr val="tx2">
                    <a:lumMod val="60000"/>
                    <a:lumOff val="40000"/>
                  </a:schemeClr>
                </a:solidFill>
              </a:rPr>
              <a:t>CRYOTHERAPY BY CRYOSPACE</a:t>
            </a:r>
          </a:p>
          <a:p>
            <a:pPr algn="ctr"/>
            <a:r>
              <a:rPr lang="en-US" sz="1050" b="1" dirty="0"/>
              <a:t>Procedures and Safety</a:t>
            </a:r>
            <a:endParaRPr lang="nl-NL" sz="1050" b="1" dirty="0">
              <a:solidFill>
                <a:schemeClr val="tx2">
                  <a:lumMod val="60000"/>
                  <a:lumOff val="40000"/>
                </a:schemeClr>
              </a:solidFill>
            </a:endParaRPr>
          </a:p>
        </p:txBody>
      </p:sp>
    </p:spTree>
    <p:extLst>
      <p:ext uri="{BB962C8B-B14F-4D97-AF65-F5344CB8AC3E}">
        <p14:creationId xmlns:p14="http://schemas.microsoft.com/office/powerpoint/2010/main" val="3672099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8E4940F-8CD3-4E94-A3DE-665FD16A847A}" type="slidenum">
              <a:rPr lang="pl-PL" smtClean="0"/>
              <a:t>23</a:t>
            </a:fld>
            <a:endParaRPr lang="pl-PL"/>
          </a:p>
        </p:txBody>
      </p:sp>
      <p:sp>
        <p:nvSpPr>
          <p:cNvPr id="9" name="pole tekstowe 1">
            <a:extLst>
              <a:ext uri="{FF2B5EF4-FFF2-40B4-BE49-F238E27FC236}">
                <a16:creationId xmlns:a16="http://schemas.microsoft.com/office/drawing/2014/main" id="{8909BF4D-31E1-42F7-AEFA-D2616CF72135}"/>
              </a:ext>
            </a:extLst>
          </p:cNvPr>
          <p:cNvSpPr txBox="1"/>
          <p:nvPr/>
        </p:nvSpPr>
        <p:spPr>
          <a:xfrm>
            <a:off x="3950583" y="1480061"/>
            <a:ext cx="3225377" cy="253916"/>
          </a:xfrm>
          <a:prstGeom prst="rect">
            <a:avLst/>
          </a:prstGeom>
          <a:noFill/>
        </p:spPr>
        <p:txBody>
          <a:bodyPr wrap="square" rtlCol="0">
            <a:spAutoFit/>
          </a:bodyPr>
          <a:lstStyle/>
          <a:p>
            <a:r>
              <a:rPr lang="nl-NL" sz="1050" b="1" dirty="0">
                <a:solidFill>
                  <a:schemeClr val="tx2">
                    <a:lumMod val="60000"/>
                    <a:lumOff val="40000"/>
                  </a:schemeClr>
                </a:solidFill>
              </a:rPr>
              <a:t>THE ROLE OF AN OPERATOR</a:t>
            </a:r>
          </a:p>
        </p:txBody>
      </p:sp>
      <p:pic>
        <p:nvPicPr>
          <p:cNvPr id="10" name="Afbeelding 2" descr="Afbeelding met muur&#10;&#10;Automatisch gegenereerde beschrijving">
            <a:extLst>
              <a:ext uri="{FF2B5EF4-FFF2-40B4-BE49-F238E27FC236}">
                <a16:creationId xmlns:a16="http://schemas.microsoft.com/office/drawing/2014/main" id="{8B8C3990-9CE5-45E5-95C9-B3DF2A77BC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0"/>
            <a:ext cx="3425651" cy="5143500"/>
          </a:xfrm>
          <a:prstGeom prst="rect">
            <a:avLst/>
          </a:prstGeom>
        </p:spPr>
      </p:pic>
      <p:sp>
        <p:nvSpPr>
          <p:cNvPr id="15" name="Tekstvak 8">
            <a:extLst>
              <a:ext uri="{FF2B5EF4-FFF2-40B4-BE49-F238E27FC236}">
                <a16:creationId xmlns:a16="http://schemas.microsoft.com/office/drawing/2014/main" id="{2F386D28-29DE-4FF1-A773-6CCDC7E99494}"/>
              </a:ext>
            </a:extLst>
          </p:cNvPr>
          <p:cNvSpPr txBox="1"/>
          <p:nvPr/>
        </p:nvSpPr>
        <p:spPr>
          <a:xfrm>
            <a:off x="3995936" y="1779662"/>
            <a:ext cx="4498786" cy="2387833"/>
          </a:xfrm>
          <a:prstGeom prst="rect">
            <a:avLst/>
          </a:prstGeom>
          <a:noFill/>
        </p:spPr>
        <p:txBody>
          <a:bodyPr wrap="square" rtlCol="0">
            <a:spAutoFit/>
          </a:bodyPr>
          <a:lstStyle/>
          <a:p>
            <a:pPr marL="228600" indent="-228600">
              <a:lnSpc>
                <a:spcPct val="150000"/>
              </a:lnSpc>
              <a:buFont typeface="+mj-lt"/>
              <a:buAutoNum type="arabicPeriod"/>
            </a:pPr>
            <a:r>
              <a:rPr lang="en-US" sz="1000" b="1" dirty="0"/>
              <a:t>Informing</a:t>
            </a:r>
            <a:r>
              <a:rPr lang="en-US" sz="1000" dirty="0"/>
              <a:t> users about </a:t>
            </a:r>
            <a:r>
              <a:rPr lang="en-US" sz="1000" dirty="0" err="1"/>
              <a:t>cryotherapy</a:t>
            </a:r>
            <a:r>
              <a:rPr lang="en-US" sz="1000" dirty="0"/>
              <a:t> the possible risks (contra-indications)</a:t>
            </a:r>
          </a:p>
          <a:p>
            <a:pPr marL="228600" indent="-228600">
              <a:lnSpc>
                <a:spcPct val="150000"/>
              </a:lnSpc>
              <a:buFont typeface="+mj-lt"/>
              <a:buAutoNum type="arabicPeriod"/>
            </a:pPr>
            <a:r>
              <a:rPr lang="en-US" sz="1000" b="1" dirty="0"/>
              <a:t>Asking</a:t>
            </a:r>
            <a:r>
              <a:rPr lang="en-US" sz="1000" dirty="0"/>
              <a:t> users about their goals</a:t>
            </a:r>
          </a:p>
          <a:p>
            <a:pPr marL="228600" indent="-228600">
              <a:lnSpc>
                <a:spcPct val="150000"/>
              </a:lnSpc>
              <a:buFont typeface="+mj-lt"/>
              <a:buAutoNum type="arabicPeriod"/>
            </a:pPr>
            <a:r>
              <a:rPr lang="en-US" sz="1000" b="1" dirty="0"/>
              <a:t>Advising and selling </a:t>
            </a:r>
            <a:r>
              <a:rPr lang="en-US" sz="1000" dirty="0"/>
              <a:t>treatments and treatment plans based on their needs</a:t>
            </a:r>
          </a:p>
          <a:p>
            <a:pPr marL="228600" indent="-228600">
              <a:lnSpc>
                <a:spcPct val="150000"/>
              </a:lnSpc>
              <a:buFont typeface="+mj-lt"/>
              <a:buAutoNum type="arabicPeriod"/>
            </a:pPr>
            <a:r>
              <a:rPr lang="en-US" sz="1000" b="1" dirty="0"/>
              <a:t>Explaining</a:t>
            </a:r>
            <a:r>
              <a:rPr lang="en-US" sz="1000" dirty="0"/>
              <a:t> the treatment procedure </a:t>
            </a:r>
          </a:p>
          <a:p>
            <a:pPr marL="228600" indent="-228600">
              <a:lnSpc>
                <a:spcPct val="150000"/>
              </a:lnSpc>
              <a:buFont typeface="+mj-lt"/>
              <a:buAutoNum type="arabicPeriod"/>
            </a:pPr>
            <a:r>
              <a:rPr lang="en-US" sz="1000" b="1" dirty="0"/>
              <a:t>Guiding </a:t>
            </a:r>
            <a:r>
              <a:rPr lang="en-US" sz="1000" dirty="0"/>
              <a:t>the user through the treatment (incl. post-treatment)</a:t>
            </a:r>
            <a:endParaRPr lang="en-US" sz="1000" b="1" dirty="0"/>
          </a:p>
          <a:p>
            <a:pPr marL="228600" indent="-228600">
              <a:lnSpc>
                <a:spcPct val="150000"/>
              </a:lnSpc>
              <a:buFont typeface="+mj-lt"/>
              <a:buAutoNum type="arabicPeriod"/>
            </a:pPr>
            <a:r>
              <a:rPr lang="en-US" sz="1000" b="1" dirty="0"/>
              <a:t>Safe keeper </a:t>
            </a:r>
            <a:r>
              <a:rPr lang="en-US" sz="1000" dirty="0"/>
              <a:t>of the user at all times</a:t>
            </a:r>
          </a:p>
          <a:p>
            <a:pPr marL="228600" indent="-228600">
              <a:lnSpc>
                <a:spcPct val="150000"/>
              </a:lnSpc>
              <a:buFont typeface="+mj-lt"/>
              <a:buAutoNum type="arabicPeriod"/>
            </a:pPr>
            <a:endParaRPr lang="en-US" sz="1000" dirty="0"/>
          </a:p>
          <a:p>
            <a:pPr marL="228600" indent="-228600">
              <a:lnSpc>
                <a:spcPct val="150000"/>
              </a:lnSpc>
              <a:buFont typeface="+mj-lt"/>
              <a:buAutoNum type="arabicPeriod"/>
            </a:pPr>
            <a:endParaRPr lang="en-US" sz="1000" dirty="0"/>
          </a:p>
          <a:p>
            <a:pPr>
              <a:lnSpc>
                <a:spcPct val="150000"/>
              </a:lnSpc>
            </a:pPr>
            <a:endParaRPr lang="en-US" sz="1000" dirty="0"/>
          </a:p>
          <a:p>
            <a:pPr>
              <a:lnSpc>
                <a:spcPct val="150000"/>
              </a:lnSpc>
            </a:pPr>
            <a:endParaRPr lang="en-US" sz="1000" b="1" dirty="0"/>
          </a:p>
        </p:txBody>
      </p:sp>
    </p:spTree>
    <p:extLst>
      <p:ext uri="{BB962C8B-B14F-4D97-AF65-F5344CB8AC3E}">
        <p14:creationId xmlns:p14="http://schemas.microsoft.com/office/powerpoint/2010/main" val="3324775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1">
            <a:extLst>
              <a:ext uri="{FF2B5EF4-FFF2-40B4-BE49-F238E27FC236}">
                <a16:creationId xmlns:a16="http://schemas.microsoft.com/office/drawing/2014/main" id="{8909BF4D-31E1-42F7-AEFA-D2616CF72135}"/>
              </a:ext>
            </a:extLst>
          </p:cNvPr>
          <p:cNvSpPr txBox="1"/>
          <p:nvPr/>
        </p:nvSpPr>
        <p:spPr>
          <a:xfrm>
            <a:off x="467544" y="627534"/>
            <a:ext cx="3225377" cy="253916"/>
          </a:xfrm>
          <a:prstGeom prst="rect">
            <a:avLst/>
          </a:prstGeom>
          <a:noFill/>
        </p:spPr>
        <p:txBody>
          <a:bodyPr wrap="square" rtlCol="0">
            <a:spAutoFit/>
          </a:bodyPr>
          <a:lstStyle/>
          <a:p>
            <a:r>
              <a:rPr lang="nl-NL" sz="1050" b="1" dirty="0">
                <a:solidFill>
                  <a:schemeClr val="tx2">
                    <a:lumMod val="60000"/>
                    <a:lumOff val="40000"/>
                  </a:schemeClr>
                </a:solidFill>
              </a:rPr>
              <a:t>POSSIBLE RISKS OF CRYOTHERAPY</a:t>
            </a:r>
          </a:p>
        </p:txBody>
      </p:sp>
      <p:sp>
        <p:nvSpPr>
          <p:cNvPr id="5" name="Tekstvak 8">
            <a:extLst>
              <a:ext uri="{FF2B5EF4-FFF2-40B4-BE49-F238E27FC236}">
                <a16:creationId xmlns:a16="http://schemas.microsoft.com/office/drawing/2014/main" id="{2F386D28-29DE-4FF1-A773-6CCDC7E99494}"/>
              </a:ext>
            </a:extLst>
          </p:cNvPr>
          <p:cNvSpPr txBox="1"/>
          <p:nvPr/>
        </p:nvSpPr>
        <p:spPr>
          <a:xfrm>
            <a:off x="467544" y="843558"/>
            <a:ext cx="8136904" cy="541174"/>
          </a:xfrm>
          <a:prstGeom prst="rect">
            <a:avLst/>
          </a:prstGeom>
          <a:noFill/>
        </p:spPr>
        <p:txBody>
          <a:bodyPr wrap="square" rtlCol="0">
            <a:spAutoFit/>
          </a:bodyPr>
          <a:lstStyle/>
          <a:p>
            <a:pPr>
              <a:lnSpc>
                <a:spcPct val="150000"/>
              </a:lnSpc>
            </a:pPr>
            <a:r>
              <a:rPr lang="nl-NL" sz="1000" dirty="0"/>
              <a:t>As a </a:t>
            </a:r>
            <a:r>
              <a:rPr lang="nl-NL" sz="1000" dirty="0" err="1"/>
              <a:t>CryoSpace</a:t>
            </a:r>
            <a:r>
              <a:rPr lang="nl-NL" sz="1000" dirty="0"/>
              <a:t> operator </a:t>
            </a:r>
            <a:r>
              <a:rPr lang="nl-NL" sz="1000" dirty="0" err="1"/>
              <a:t>you</a:t>
            </a:r>
            <a:r>
              <a:rPr lang="nl-NL" sz="1000" dirty="0"/>
              <a:t> have </a:t>
            </a:r>
            <a:r>
              <a:rPr lang="nl-NL" sz="1000" dirty="0" err="1"/>
              <a:t>to</a:t>
            </a:r>
            <a:r>
              <a:rPr lang="nl-NL" sz="1000" dirty="0"/>
              <a:t> </a:t>
            </a:r>
            <a:r>
              <a:rPr lang="nl-NL" sz="1000" b="1" dirty="0" err="1"/>
              <a:t>ensure</a:t>
            </a:r>
            <a:r>
              <a:rPr lang="nl-NL" sz="1000" b="1" dirty="0"/>
              <a:t> </a:t>
            </a:r>
            <a:r>
              <a:rPr lang="nl-NL" sz="1000" b="1" dirty="0" err="1"/>
              <a:t>that</a:t>
            </a:r>
            <a:r>
              <a:rPr lang="nl-NL" sz="1000" dirty="0"/>
              <a:t> </a:t>
            </a:r>
            <a:r>
              <a:rPr lang="nl-NL" sz="1000" b="1" dirty="0"/>
              <a:t>at </a:t>
            </a:r>
            <a:r>
              <a:rPr lang="nl-NL" sz="1000" b="1" dirty="0" err="1"/>
              <a:t>all</a:t>
            </a:r>
            <a:r>
              <a:rPr lang="nl-NL" sz="1000" b="1" dirty="0"/>
              <a:t> </a:t>
            </a:r>
            <a:r>
              <a:rPr lang="nl-NL" sz="1000" b="1" dirty="0" err="1"/>
              <a:t>times</a:t>
            </a:r>
            <a:r>
              <a:rPr lang="nl-NL" sz="1000" dirty="0"/>
              <a:t>, </a:t>
            </a:r>
            <a:r>
              <a:rPr lang="nl-NL" sz="1000" b="1" dirty="0"/>
              <a:t>the user </a:t>
            </a:r>
            <a:r>
              <a:rPr lang="nl-NL" sz="1000" b="1" dirty="0" err="1"/>
              <a:t>i</a:t>
            </a:r>
            <a:r>
              <a:rPr lang="nl-NL" sz="1000" dirty="0" err="1"/>
              <a:t>nside</a:t>
            </a:r>
            <a:r>
              <a:rPr lang="nl-NL" sz="1000" dirty="0"/>
              <a:t> the </a:t>
            </a:r>
            <a:r>
              <a:rPr lang="nl-NL" sz="1000" dirty="0" err="1"/>
              <a:t>chamber</a:t>
            </a:r>
            <a:r>
              <a:rPr lang="nl-NL" sz="1000" dirty="0"/>
              <a:t> is </a:t>
            </a:r>
            <a:r>
              <a:rPr lang="nl-NL" sz="1000" b="1" dirty="0"/>
              <a:t>safe </a:t>
            </a:r>
            <a:r>
              <a:rPr lang="nl-NL" sz="1000" b="1" dirty="0" err="1"/>
              <a:t>and</a:t>
            </a:r>
            <a:r>
              <a:rPr lang="nl-NL" sz="1000" b="1" dirty="0"/>
              <a:t> feeling well</a:t>
            </a:r>
            <a:r>
              <a:rPr lang="nl-NL" sz="1000" dirty="0"/>
              <a:t>. Below </a:t>
            </a:r>
            <a:r>
              <a:rPr lang="nl-NL" sz="1000" dirty="0" err="1"/>
              <a:t>you</a:t>
            </a:r>
            <a:r>
              <a:rPr lang="nl-NL" sz="1000" dirty="0"/>
              <a:t> </a:t>
            </a:r>
            <a:r>
              <a:rPr lang="nl-NL" sz="1000" dirty="0" err="1"/>
              <a:t>can</a:t>
            </a:r>
            <a:r>
              <a:rPr lang="nl-NL" sz="1000" dirty="0"/>
              <a:t> </a:t>
            </a:r>
            <a:r>
              <a:rPr lang="nl-NL" sz="1000" dirty="0" err="1"/>
              <a:t>find</a:t>
            </a:r>
            <a:r>
              <a:rPr lang="nl-NL" sz="1000" dirty="0"/>
              <a:t> the </a:t>
            </a:r>
            <a:r>
              <a:rPr lang="nl-NL" sz="1000" dirty="0" err="1"/>
              <a:t>possible</a:t>
            </a:r>
            <a:r>
              <a:rPr lang="nl-NL" sz="1000" dirty="0"/>
              <a:t> </a:t>
            </a:r>
            <a:r>
              <a:rPr lang="nl-NL" sz="1000" b="1" dirty="0" err="1"/>
              <a:t>risks</a:t>
            </a:r>
            <a:r>
              <a:rPr lang="nl-NL" sz="1000" dirty="0"/>
              <a:t> </a:t>
            </a:r>
            <a:r>
              <a:rPr lang="nl-NL" sz="1000" dirty="0" err="1"/>
              <a:t>you</a:t>
            </a:r>
            <a:r>
              <a:rPr lang="nl-NL" sz="1000" dirty="0"/>
              <a:t> </a:t>
            </a:r>
            <a:r>
              <a:rPr lang="nl-NL" sz="1000" dirty="0" err="1"/>
              <a:t>need</a:t>
            </a:r>
            <a:r>
              <a:rPr lang="nl-NL" sz="1000" dirty="0"/>
              <a:t> </a:t>
            </a:r>
            <a:r>
              <a:rPr lang="nl-NL" sz="1000" dirty="0" err="1"/>
              <a:t>to</a:t>
            </a:r>
            <a:r>
              <a:rPr lang="nl-NL" sz="1000" dirty="0"/>
              <a:t> take </a:t>
            </a:r>
            <a:r>
              <a:rPr lang="nl-NL" sz="1000" dirty="0" err="1"/>
              <a:t>into</a:t>
            </a:r>
            <a:r>
              <a:rPr lang="nl-NL" sz="1000" dirty="0"/>
              <a:t> account </a:t>
            </a:r>
            <a:r>
              <a:rPr lang="nl-NL" sz="1000" dirty="0" err="1"/>
              <a:t>when</a:t>
            </a:r>
            <a:r>
              <a:rPr lang="nl-NL" sz="1000" dirty="0"/>
              <a:t> operating </a:t>
            </a:r>
            <a:r>
              <a:rPr lang="nl-NL" sz="1000" dirty="0" err="1"/>
              <a:t>CryoSpace</a:t>
            </a:r>
            <a:r>
              <a:rPr lang="nl-NL" sz="1000" dirty="0"/>
              <a:t>.</a:t>
            </a:r>
            <a:endParaRPr lang="en-US" sz="1000" dirty="0"/>
          </a:p>
        </p:txBody>
      </p:sp>
      <p:sp>
        <p:nvSpPr>
          <p:cNvPr id="11" name="Tekstvak 8">
            <a:extLst>
              <a:ext uri="{FF2B5EF4-FFF2-40B4-BE49-F238E27FC236}">
                <a16:creationId xmlns:a16="http://schemas.microsoft.com/office/drawing/2014/main" id="{2F386D28-29DE-4FF1-A773-6CCDC7E99494}"/>
              </a:ext>
            </a:extLst>
          </p:cNvPr>
          <p:cNvSpPr txBox="1"/>
          <p:nvPr/>
        </p:nvSpPr>
        <p:spPr>
          <a:xfrm>
            <a:off x="4860032" y="3075806"/>
            <a:ext cx="3888432" cy="1233671"/>
          </a:xfrm>
          <a:prstGeom prst="rect">
            <a:avLst/>
          </a:prstGeom>
          <a:noFill/>
        </p:spPr>
        <p:txBody>
          <a:bodyPr wrap="square" rtlCol="0">
            <a:spAutoFit/>
          </a:bodyPr>
          <a:lstStyle/>
          <a:p>
            <a:pPr>
              <a:lnSpc>
                <a:spcPct val="150000"/>
              </a:lnSpc>
            </a:pPr>
            <a:r>
              <a:rPr lang="en-US" sz="1000" b="1" dirty="0"/>
              <a:t>Cryogenic burns</a:t>
            </a:r>
          </a:p>
          <a:p>
            <a:pPr>
              <a:lnSpc>
                <a:spcPct val="150000"/>
              </a:lnSpc>
            </a:pPr>
            <a:r>
              <a:rPr lang="nl-NL" sz="1000" dirty="0" err="1"/>
              <a:t>Exessive</a:t>
            </a:r>
            <a:r>
              <a:rPr lang="nl-NL" sz="1000" dirty="0"/>
              <a:t> exposure </a:t>
            </a:r>
            <a:r>
              <a:rPr lang="nl-NL" sz="1000" dirty="0" err="1"/>
              <a:t>to</a:t>
            </a:r>
            <a:r>
              <a:rPr lang="nl-NL" sz="1000" dirty="0"/>
              <a:t> extreme </a:t>
            </a:r>
            <a:r>
              <a:rPr lang="nl-NL" sz="1000" dirty="0" err="1"/>
              <a:t>temperatures</a:t>
            </a:r>
            <a:r>
              <a:rPr lang="nl-NL" sz="1000" dirty="0"/>
              <a:t> </a:t>
            </a:r>
            <a:r>
              <a:rPr lang="nl-NL" sz="1000" dirty="0" err="1"/>
              <a:t>can</a:t>
            </a:r>
            <a:r>
              <a:rPr lang="nl-NL" sz="1000" dirty="0"/>
              <a:t> </a:t>
            </a:r>
            <a:r>
              <a:rPr lang="nl-NL" sz="1000" dirty="0" err="1"/>
              <a:t>cause</a:t>
            </a:r>
            <a:r>
              <a:rPr lang="nl-NL" sz="1000" dirty="0"/>
              <a:t> the skin </a:t>
            </a:r>
            <a:r>
              <a:rPr lang="nl-NL" sz="1000" dirty="0" err="1"/>
              <a:t>to</a:t>
            </a:r>
            <a:r>
              <a:rPr lang="nl-NL" sz="1000" dirty="0"/>
              <a:t> </a:t>
            </a:r>
            <a:r>
              <a:rPr lang="nl-NL" sz="1000" dirty="0" err="1"/>
              <a:t>freeze</a:t>
            </a:r>
            <a:r>
              <a:rPr lang="nl-NL" sz="1000" dirty="0"/>
              <a:t> </a:t>
            </a:r>
            <a:r>
              <a:rPr lang="nl-NL" sz="1000" dirty="0" err="1"/>
              <a:t>resulting</a:t>
            </a:r>
            <a:r>
              <a:rPr lang="nl-NL" sz="1000" dirty="0"/>
              <a:t> in (</a:t>
            </a:r>
            <a:r>
              <a:rPr lang="nl-NL" sz="1000" dirty="0" err="1"/>
              <a:t>serious</a:t>
            </a:r>
            <a:r>
              <a:rPr lang="nl-NL" sz="1000" dirty="0"/>
              <a:t>) </a:t>
            </a:r>
            <a:r>
              <a:rPr lang="nl-NL" sz="1000" b="1" dirty="0" err="1"/>
              <a:t>burn</a:t>
            </a:r>
            <a:r>
              <a:rPr lang="nl-NL" sz="1000" b="1" dirty="0"/>
              <a:t> </a:t>
            </a:r>
            <a:r>
              <a:rPr lang="nl-NL" sz="1000" b="1" dirty="0" err="1"/>
              <a:t>marks</a:t>
            </a:r>
            <a:r>
              <a:rPr lang="nl-NL" sz="1000" dirty="0"/>
              <a:t>. </a:t>
            </a:r>
            <a:r>
              <a:rPr lang="nl-NL" sz="1000" dirty="0" err="1"/>
              <a:t>This</a:t>
            </a:r>
            <a:r>
              <a:rPr lang="nl-NL" sz="1000" dirty="0"/>
              <a:t> proces </a:t>
            </a:r>
            <a:r>
              <a:rPr lang="nl-NL" sz="1000" dirty="0" err="1"/>
              <a:t>can</a:t>
            </a:r>
            <a:r>
              <a:rPr lang="nl-NL" sz="1000" dirty="0"/>
              <a:t> </a:t>
            </a:r>
            <a:r>
              <a:rPr lang="nl-NL" sz="1000" dirty="0" err="1"/>
              <a:t>be</a:t>
            </a:r>
            <a:r>
              <a:rPr lang="nl-NL" sz="1000" dirty="0"/>
              <a:t> </a:t>
            </a:r>
            <a:r>
              <a:rPr lang="nl-NL" sz="1000" dirty="0" err="1"/>
              <a:t>accelerated</a:t>
            </a:r>
            <a:r>
              <a:rPr lang="nl-NL" sz="1000" dirty="0"/>
              <a:t> </a:t>
            </a:r>
            <a:r>
              <a:rPr lang="nl-NL" sz="1000" dirty="0" err="1"/>
              <a:t>by</a:t>
            </a:r>
            <a:r>
              <a:rPr lang="nl-NL" sz="1000" dirty="0"/>
              <a:t> damp/</a:t>
            </a:r>
            <a:r>
              <a:rPr lang="nl-NL" sz="1000" dirty="0" err="1"/>
              <a:t>wetness</a:t>
            </a:r>
            <a:r>
              <a:rPr lang="nl-NL" sz="1000" dirty="0"/>
              <a:t> on the skin (i.e. </a:t>
            </a:r>
            <a:r>
              <a:rPr lang="nl-NL" sz="1000" dirty="0" err="1"/>
              <a:t>sweat</a:t>
            </a:r>
            <a:r>
              <a:rPr lang="nl-NL" sz="1000" dirty="0"/>
              <a:t> </a:t>
            </a:r>
            <a:r>
              <a:rPr lang="nl-NL" sz="1000" dirty="0" err="1"/>
              <a:t>and</a:t>
            </a:r>
            <a:r>
              <a:rPr lang="nl-NL" sz="1000" dirty="0"/>
              <a:t> </a:t>
            </a:r>
            <a:r>
              <a:rPr lang="nl-NL" sz="1000" dirty="0" err="1"/>
              <a:t>creams</a:t>
            </a:r>
            <a:r>
              <a:rPr lang="nl-NL" sz="1000" dirty="0"/>
              <a:t>), metal </a:t>
            </a:r>
            <a:r>
              <a:rPr lang="nl-NL" sz="1000" dirty="0" err="1"/>
              <a:t>that</a:t>
            </a:r>
            <a:r>
              <a:rPr lang="nl-NL" sz="1000" dirty="0"/>
              <a:t> is in contact </a:t>
            </a:r>
            <a:r>
              <a:rPr lang="nl-NL" sz="1000" dirty="0" err="1"/>
              <a:t>with</a:t>
            </a:r>
            <a:r>
              <a:rPr lang="nl-NL" sz="1000" dirty="0"/>
              <a:t> the skin </a:t>
            </a:r>
            <a:r>
              <a:rPr lang="nl-NL" sz="1000" dirty="0" err="1"/>
              <a:t>and</a:t>
            </a:r>
            <a:r>
              <a:rPr lang="nl-NL" sz="1000" dirty="0"/>
              <a:t> </a:t>
            </a:r>
            <a:r>
              <a:rPr lang="nl-NL" sz="1000" dirty="0" err="1"/>
              <a:t>by</a:t>
            </a:r>
            <a:r>
              <a:rPr lang="nl-NL" sz="1000" dirty="0"/>
              <a:t> open </a:t>
            </a:r>
            <a:r>
              <a:rPr lang="nl-NL" sz="1000" dirty="0" err="1"/>
              <a:t>wounds</a:t>
            </a:r>
            <a:r>
              <a:rPr lang="nl-NL" sz="1000" dirty="0"/>
              <a:t>.</a:t>
            </a:r>
            <a:endParaRPr lang="en-US" sz="1000" b="1" dirty="0"/>
          </a:p>
        </p:txBody>
      </p:sp>
      <p:sp>
        <p:nvSpPr>
          <p:cNvPr id="12" name="Tekstvak 8">
            <a:extLst>
              <a:ext uri="{FF2B5EF4-FFF2-40B4-BE49-F238E27FC236}">
                <a16:creationId xmlns:a16="http://schemas.microsoft.com/office/drawing/2014/main" id="{2F386D28-29DE-4FF1-A773-6CCDC7E99494}"/>
              </a:ext>
            </a:extLst>
          </p:cNvPr>
          <p:cNvSpPr txBox="1"/>
          <p:nvPr/>
        </p:nvSpPr>
        <p:spPr>
          <a:xfrm>
            <a:off x="4860032" y="1770127"/>
            <a:ext cx="3888432" cy="1233671"/>
          </a:xfrm>
          <a:prstGeom prst="rect">
            <a:avLst/>
          </a:prstGeom>
          <a:noFill/>
        </p:spPr>
        <p:txBody>
          <a:bodyPr wrap="square" rtlCol="0">
            <a:spAutoFit/>
          </a:bodyPr>
          <a:lstStyle/>
          <a:p>
            <a:pPr>
              <a:lnSpc>
                <a:spcPct val="150000"/>
              </a:lnSpc>
            </a:pPr>
            <a:r>
              <a:rPr lang="en-US" sz="1000" b="1" dirty="0"/>
              <a:t>Insufficient Oxygen</a:t>
            </a:r>
          </a:p>
          <a:p>
            <a:pPr>
              <a:lnSpc>
                <a:spcPct val="150000"/>
              </a:lnSpc>
            </a:pPr>
            <a:r>
              <a:rPr lang="en-US" sz="1000" dirty="0"/>
              <a:t>Release of nitrogen into the atmosphere of a closed room or incorrect user position inside the chamber may result in the insufficient breathing of oxygen by the user (and operator). This may cause dizziness and can even cause the user to faint with all its consequences.</a:t>
            </a:r>
          </a:p>
        </p:txBody>
      </p:sp>
      <p:sp>
        <p:nvSpPr>
          <p:cNvPr id="13" name="Tekstvak 8">
            <a:extLst>
              <a:ext uri="{FF2B5EF4-FFF2-40B4-BE49-F238E27FC236}">
                <a16:creationId xmlns:a16="http://schemas.microsoft.com/office/drawing/2014/main" id="{2F386D28-29DE-4FF1-A773-6CCDC7E99494}"/>
              </a:ext>
            </a:extLst>
          </p:cNvPr>
          <p:cNvSpPr txBox="1"/>
          <p:nvPr/>
        </p:nvSpPr>
        <p:spPr>
          <a:xfrm>
            <a:off x="467544" y="2931790"/>
            <a:ext cx="3888432" cy="1464503"/>
          </a:xfrm>
          <a:prstGeom prst="rect">
            <a:avLst/>
          </a:prstGeom>
          <a:noFill/>
        </p:spPr>
        <p:txBody>
          <a:bodyPr wrap="square" rtlCol="0">
            <a:spAutoFit/>
          </a:bodyPr>
          <a:lstStyle/>
          <a:p>
            <a:pPr>
              <a:lnSpc>
                <a:spcPct val="150000"/>
              </a:lnSpc>
            </a:pPr>
            <a:r>
              <a:rPr lang="en-US" sz="1000" b="1" dirty="0"/>
              <a:t>Contra-indication protocol</a:t>
            </a:r>
          </a:p>
          <a:p>
            <a:pPr>
              <a:lnSpc>
                <a:spcPct val="150000"/>
              </a:lnSpc>
            </a:pPr>
            <a:r>
              <a:rPr lang="en-US" sz="1000" dirty="0"/>
              <a:t>User must always begin with an intake where they will have to sign an document stating they do not have any of the contra-indications of </a:t>
            </a:r>
            <a:r>
              <a:rPr lang="en-US" sz="1000" dirty="0" err="1"/>
              <a:t>cryotherapy</a:t>
            </a:r>
            <a:r>
              <a:rPr lang="en-US" sz="1000" dirty="0"/>
              <a:t>. Users with the mentioned diseases / conditions cannot participate in a session until they receive the consent from a medical specialist. Knowingly false statements by users cannot be accepted.</a:t>
            </a:r>
          </a:p>
        </p:txBody>
      </p:sp>
      <p:sp>
        <p:nvSpPr>
          <p:cNvPr id="14" name="Tekstvak 8">
            <a:extLst>
              <a:ext uri="{FF2B5EF4-FFF2-40B4-BE49-F238E27FC236}">
                <a16:creationId xmlns:a16="http://schemas.microsoft.com/office/drawing/2014/main" id="{2F386D28-29DE-4FF1-A773-6CCDC7E99494}"/>
              </a:ext>
            </a:extLst>
          </p:cNvPr>
          <p:cNvSpPr txBox="1"/>
          <p:nvPr/>
        </p:nvSpPr>
        <p:spPr>
          <a:xfrm>
            <a:off x="467544" y="1770127"/>
            <a:ext cx="3888432" cy="1002839"/>
          </a:xfrm>
          <a:prstGeom prst="rect">
            <a:avLst/>
          </a:prstGeom>
          <a:noFill/>
        </p:spPr>
        <p:txBody>
          <a:bodyPr wrap="square" rtlCol="0">
            <a:spAutoFit/>
          </a:bodyPr>
          <a:lstStyle/>
          <a:p>
            <a:pPr>
              <a:lnSpc>
                <a:spcPct val="150000"/>
              </a:lnSpc>
            </a:pPr>
            <a:r>
              <a:rPr lang="en-US" sz="1000" b="1" dirty="0"/>
              <a:t>Not adhering to protocol can result in serious injury</a:t>
            </a:r>
          </a:p>
          <a:p>
            <a:pPr>
              <a:lnSpc>
                <a:spcPct val="150000"/>
              </a:lnSpc>
            </a:pPr>
            <a:r>
              <a:rPr lang="en-US" sz="1000" dirty="0"/>
              <a:t>Whether you are helping a customer, colleague or family member, protocol must be followed at all times regarding intake, treatment procedures and post-treatment procedures.</a:t>
            </a:r>
          </a:p>
        </p:txBody>
      </p:sp>
      <p:sp>
        <p:nvSpPr>
          <p:cNvPr id="2" name="Slide Number Placeholder 1"/>
          <p:cNvSpPr>
            <a:spLocks noGrp="1"/>
          </p:cNvSpPr>
          <p:nvPr>
            <p:ph type="sldNum" sz="quarter" idx="12"/>
          </p:nvPr>
        </p:nvSpPr>
        <p:spPr/>
        <p:txBody>
          <a:bodyPr/>
          <a:lstStyle/>
          <a:p>
            <a:fld id="{58E4940F-8CD3-4E94-A3DE-665FD16A847A}" type="slidenum">
              <a:rPr lang="pl-PL" smtClean="0"/>
              <a:t>24</a:t>
            </a:fld>
            <a:endParaRPr lang="pl-PL"/>
          </a:p>
        </p:txBody>
      </p:sp>
    </p:spTree>
    <p:extLst>
      <p:ext uri="{BB962C8B-B14F-4D97-AF65-F5344CB8AC3E}">
        <p14:creationId xmlns:p14="http://schemas.microsoft.com/office/powerpoint/2010/main" val="4109117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1">
            <a:extLst>
              <a:ext uri="{FF2B5EF4-FFF2-40B4-BE49-F238E27FC236}">
                <a16:creationId xmlns:a16="http://schemas.microsoft.com/office/drawing/2014/main" id="{8909BF4D-31E1-42F7-AEFA-D2616CF72135}"/>
              </a:ext>
            </a:extLst>
          </p:cNvPr>
          <p:cNvSpPr txBox="1"/>
          <p:nvPr/>
        </p:nvSpPr>
        <p:spPr>
          <a:xfrm>
            <a:off x="467544" y="806440"/>
            <a:ext cx="3225377" cy="253916"/>
          </a:xfrm>
          <a:prstGeom prst="rect">
            <a:avLst/>
          </a:prstGeom>
          <a:noFill/>
        </p:spPr>
        <p:txBody>
          <a:bodyPr wrap="square" rtlCol="0">
            <a:spAutoFit/>
          </a:bodyPr>
          <a:lstStyle/>
          <a:p>
            <a:r>
              <a:rPr lang="nl-NL" sz="1050" b="1" dirty="0">
                <a:solidFill>
                  <a:schemeClr val="tx2">
                    <a:lumMod val="60000"/>
                    <a:lumOff val="40000"/>
                  </a:schemeClr>
                </a:solidFill>
              </a:rPr>
              <a:t>ENSURING USER SAFETY AT ALL TIMES</a:t>
            </a:r>
          </a:p>
        </p:txBody>
      </p:sp>
      <p:sp>
        <p:nvSpPr>
          <p:cNvPr id="5" name="Tekstvak 8">
            <a:extLst>
              <a:ext uri="{FF2B5EF4-FFF2-40B4-BE49-F238E27FC236}">
                <a16:creationId xmlns:a16="http://schemas.microsoft.com/office/drawing/2014/main" id="{2F386D28-29DE-4FF1-A773-6CCDC7E99494}"/>
              </a:ext>
            </a:extLst>
          </p:cNvPr>
          <p:cNvSpPr txBox="1"/>
          <p:nvPr/>
        </p:nvSpPr>
        <p:spPr>
          <a:xfrm>
            <a:off x="467544" y="1022464"/>
            <a:ext cx="8136904" cy="541174"/>
          </a:xfrm>
          <a:prstGeom prst="rect">
            <a:avLst/>
          </a:prstGeom>
          <a:noFill/>
        </p:spPr>
        <p:txBody>
          <a:bodyPr wrap="square" rtlCol="0">
            <a:spAutoFit/>
          </a:bodyPr>
          <a:lstStyle/>
          <a:p>
            <a:pPr>
              <a:lnSpc>
                <a:spcPct val="150000"/>
              </a:lnSpc>
            </a:pPr>
            <a:r>
              <a:rPr lang="nl-NL" sz="1000" dirty="0"/>
              <a:t>On the </a:t>
            </a:r>
            <a:r>
              <a:rPr lang="nl-NL" sz="1000" dirty="0" err="1"/>
              <a:t>following</a:t>
            </a:r>
            <a:r>
              <a:rPr lang="nl-NL" sz="1000" dirty="0"/>
              <a:t> pages </a:t>
            </a:r>
            <a:r>
              <a:rPr lang="nl-NL" sz="1000" dirty="0" err="1"/>
              <a:t>you</a:t>
            </a:r>
            <a:r>
              <a:rPr lang="nl-NL" sz="1000" dirty="0"/>
              <a:t> </a:t>
            </a:r>
            <a:r>
              <a:rPr lang="nl-NL" sz="1000" dirty="0" err="1"/>
              <a:t>can</a:t>
            </a:r>
            <a:r>
              <a:rPr lang="nl-NL" sz="1000" dirty="0"/>
              <a:t> </a:t>
            </a:r>
            <a:r>
              <a:rPr lang="nl-NL" sz="1000" dirty="0" err="1"/>
              <a:t>find</a:t>
            </a:r>
            <a:r>
              <a:rPr lang="nl-NL" sz="1000" dirty="0"/>
              <a:t> the </a:t>
            </a:r>
            <a:r>
              <a:rPr lang="nl-NL" sz="1000" dirty="0" err="1"/>
              <a:t>various</a:t>
            </a:r>
            <a:r>
              <a:rPr lang="nl-NL" sz="1000" dirty="0"/>
              <a:t> </a:t>
            </a:r>
            <a:r>
              <a:rPr lang="nl-NL" sz="1000" dirty="0" err="1"/>
              <a:t>aspects</a:t>
            </a:r>
            <a:r>
              <a:rPr lang="nl-NL" sz="1000" dirty="0"/>
              <a:t> </a:t>
            </a:r>
            <a:r>
              <a:rPr lang="nl-NL" sz="1000" dirty="0" err="1"/>
              <a:t>you</a:t>
            </a:r>
            <a:r>
              <a:rPr lang="nl-NL" sz="1000" dirty="0"/>
              <a:t> </a:t>
            </a:r>
            <a:r>
              <a:rPr lang="nl-NL" sz="1000" dirty="0" err="1"/>
              <a:t>need</a:t>
            </a:r>
            <a:r>
              <a:rPr lang="nl-NL" sz="1000" dirty="0"/>
              <a:t> </a:t>
            </a:r>
            <a:r>
              <a:rPr lang="nl-NL" sz="1000" dirty="0" err="1"/>
              <a:t>to</a:t>
            </a:r>
            <a:r>
              <a:rPr lang="nl-NL" sz="1000" dirty="0"/>
              <a:t> take </a:t>
            </a:r>
            <a:r>
              <a:rPr lang="nl-NL" sz="1000" dirty="0" err="1"/>
              <a:t>into</a:t>
            </a:r>
            <a:r>
              <a:rPr lang="nl-NL" sz="1000" dirty="0"/>
              <a:t> account </a:t>
            </a:r>
            <a:r>
              <a:rPr lang="nl-NL" sz="1000" dirty="0" err="1"/>
              <a:t>when</a:t>
            </a:r>
            <a:r>
              <a:rPr lang="nl-NL" sz="1000" dirty="0"/>
              <a:t> operating </a:t>
            </a:r>
            <a:r>
              <a:rPr lang="nl-NL" sz="1000" dirty="0" err="1"/>
              <a:t>CryoSpace</a:t>
            </a:r>
            <a:r>
              <a:rPr lang="nl-NL" sz="1000" dirty="0"/>
              <a:t>. </a:t>
            </a:r>
            <a:r>
              <a:rPr lang="nl-NL" sz="1000" b="1" dirty="0" err="1"/>
              <a:t>All</a:t>
            </a:r>
            <a:r>
              <a:rPr lang="nl-NL" sz="1000" b="1" dirty="0"/>
              <a:t> </a:t>
            </a:r>
            <a:r>
              <a:rPr lang="nl-NL" sz="1000" b="1" dirty="0" err="1"/>
              <a:t>aspects</a:t>
            </a:r>
            <a:r>
              <a:rPr lang="nl-NL" sz="1000" b="1" dirty="0"/>
              <a:t> must </a:t>
            </a:r>
            <a:r>
              <a:rPr lang="nl-NL" sz="1000" b="1" dirty="0" err="1"/>
              <a:t>be</a:t>
            </a:r>
            <a:r>
              <a:rPr lang="nl-NL" sz="1000" b="1" dirty="0"/>
              <a:t> </a:t>
            </a:r>
            <a:r>
              <a:rPr lang="nl-NL" sz="1000" b="1" dirty="0" err="1"/>
              <a:t>communicated</a:t>
            </a:r>
            <a:r>
              <a:rPr lang="nl-NL" sz="1000" b="1" dirty="0"/>
              <a:t> </a:t>
            </a:r>
            <a:r>
              <a:rPr lang="nl-NL" sz="1000" b="1" dirty="0" err="1"/>
              <a:t>to</a:t>
            </a:r>
            <a:r>
              <a:rPr lang="nl-NL" sz="1000" b="1" dirty="0"/>
              <a:t> the user </a:t>
            </a:r>
            <a:r>
              <a:rPr lang="nl-NL" sz="1000" b="1" dirty="0" err="1"/>
              <a:t>and</a:t>
            </a:r>
            <a:r>
              <a:rPr lang="nl-NL" sz="1000" b="1" dirty="0"/>
              <a:t> </a:t>
            </a:r>
            <a:r>
              <a:rPr lang="nl-NL" sz="1000" b="1" dirty="0" err="1"/>
              <a:t>verbally</a:t>
            </a:r>
            <a:r>
              <a:rPr lang="nl-NL" sz="1000" b="1" dirty="0"/>
              <a:t> </a:t>
            </a:r>
            <a:r>
              <a:rPr lang="nl-NL" sz="1000" b="1" dirty="0" err="1"/>
              <a:t>and</a:t>
            </a:r>
            <a:r>
              <a:rPr lang="nl-NL" sz="1000" b="1" dirty="0"/>
              <a:t> </a:t>
            </a:r>
            <a:r>
              <a:rPr lang="nl-NL" sz="1000" b="1" dirty="0" err="1"/>
              <a:t>visually</a:t>
            </a:r>
            <a:r>
              <a:rPr lang="nl-NL" sz="1000" b="1" dirty="0"/>
              <a:t> </a:t>
            </a:r>
            <a:r>
              <a:rPr lang="nl-NL" sz="1000" b="1" dirty="0" err="1"/>
              <a:t>verified</a:t>
            </a:r>
            <a:r>
              <a:rPr lang="nl-NL" sz="1000" b="1" dirty="0"/>
              <a:t> </a:t>
            </a:r>
            <a:r>
              <a:rPr lang="nl-NL" sz="1000" b="1" dirty="0" err="1"/>
              <a:t>before</a:t>
            </a:r>
            <a:r>
              <a:rPr lang="nl-NL" sz="1000" b="1" dirty="0"/>
              <a:t> </a:t>
            </a:r>
            <a:r>
              <a:rPr lang="nl-NL" sz="1000" b="1" dirty="0" err="1"/>
              <a:t>starting</a:t>
            </a:r>
            <a:r>
              <a:rPr lang="nl-NL" sz="1000" b="1" dirty="0"/>
              <a:t> a treatment.</a:t>
            </a:r>
            <a:endParaRPr lang="en-US" sz="1000" b="1" dirty="0"/>
          </a:p>
        </p:txBody>
      </p:sp>
      <p:sp>
        <p:nvSpPr>
          <p:cNvPr id="7" name="Tekstvak 8">
            <a:extLst>
              <a:ext uri="{FF2B5EF4-FFF2-40B4-BE49-F238E27FC236}">
                <a16:creationId xmlns:a16="http://schemas.microsoft.com/office/drawing/2014/main" id="{2F386D28-29DE-4FF1-A773-6CCDC7E99494}"/>
              </a:ext>
            </a:extLst>
          </p:cNvPr>
          <p:cNvSpPr txBox="1"/>
          <p:nvPr/>
        </p:nvSpPr>
        <p:spPr>
          <a:xfrm>
            <a:off x="467544" y="1995686"/>
            <a:ext cx="3888432" cy="1464503"/>
          </a:xfrm>
          <a:prstGeom prst="rect">
            <a:avLst/>
          </a:prstGeom>
          <a:noFill/>
        </p:spPr>
        <p:txBody>
          <a:bodyPr wrap="square" rtlCol="0">
            <a:spAutoFit/>
          </a:bodyPr>
          <a:lstStyle/>
          <a:p>
            <a:pPr>
              <a:lnSpc>
                <a:spcPct val="150000"/>
              </a:lnSpc>
            </a:pPr>
            <a:r>
              <a:rPr lang="en-US" sz="1000" b="1" dirty="0"/>
              <a:t>Skin Conditions</a:t>
            </a:r>
          </a:p>
          <a:p>
            <a:pPr>
              <a:lnSpc>
                <a:spcPct val="150000"/>
              </a:lnSpc>
            </a:pPr>
            <a:r>
              <a:rPr lang="nl-NL" sz="1000" dirty="0"/>
              <a:t>In order </a:t>
            </a:r>
            <a:r>
              <a:rPr lang="nl-NL" sz="1000" dirty="0" err="1"/>
              <a:t>for</a:t>
            </a:r>
            <a:r>
              <a:rPr lang="nl-NL" sz="1000" dirty="0"/>
              <a:t> a user </a:t>
            </a:r>
            <a:r>
              <a:rPr lang="nl-NL" sz="1000" dirty="0" err="1"/>
              <a:t>to</a:t>
            </a:r>
            <a:r>
              <a:rPr lang="nl-NL" sz="1000" dirty="0"/>
              <a:t> enter a </a:t>
            </a:r>
            <a:r>
              <a:rPr lang="nl-NL" sz="1000" dirty="0" err="1"/>
              <a:t>CryoSpace</a:t>
            </a:r>
            <a:r>
              <a:rPr lang="nl-NL" sz="1000" dirty="0"/>
              <a:t> </a:t>
            </a:r>
            <a:r>
              <a:rPr lang="nl-NL" sz="1000" dirty="0" err="1"/>
              <a:t>you</a:t>
            </a:r>
            <a:r>
              <a:rPr lang="nl-NL" sz="1000" dirty="0"/>
              <a:t> must check </a:t>
            </a:r>
            <a:r>
              <a:rPr lang="nl-NL" sz="1000" dirty="0" err="1"/>
              <a:t>if</a:t>
            </a:r>
            <a:r>
              <a:rPr lang="nl-NL" sz="1000" dirty="0"/>
              <a:t> </a:t>
            </a:r>
            <a:r>
              <a:rPr lang="nl-NL" sz="1000" dirty="0" err="1"/>
              <a:t>their</a:t>
            </a:r>
            <a:r>
              <a:rPr lang="nl-NL" sz="1000" dirty="0"/>
              <a:t> skin:</a:t>
            </a:r>
          </a:p>
          <a:p>
            <a:pPr marL="228600" indent="-228600">
              <a:lnSpc>
                <a:spcPct val="150000"/>
              </a:lnSpc>
              <a:buFont typeface="+mj-lt"/>
              <a:buAutoNum type="arabicPeriod"/>
            </a:pPr>
            <a:r>
              <a:rPr lang="nl-NL" sz="1000" b="1" dirty="0"/>
              <a:t>Is dry </a:t>
            </a:r>
            <a:r>
              <a:rPr lang="nl-NL" sz="1000" dirty="0"/>
              <a:t>(no cream, no </a:t>
            </a:r>
            <a:r>
              <a:rPr lang="nl-NL" sz="1000" dirty="0" err="1"/>
              <a:t>sweat</a:t>
            </a:r>
            <a:r>
              <a:rPr lang="nl-NL" sz="1000" dirty="0"/>
              <a:t> etc.)</a:t>
            </a:r>
          </a:p>
          <a:p>
            <a:pPr marL="228600" indent="-228600">
              <a:lnSpc>
                <a:spcPct val="150000"/>
              </a:lnSpc>
              <a:buFont typeface="+mj-lt"/>
              <a:buAutoNum type="arabicPeriod"/>
            </a:pPr>
            <a:r>
              <a:rPr lang="nl-NL" sz="1000" b="1" dirty="0"/>
              <a:t>Is </a:t>
            </a:r>
            <a:r>
              <a:rPr lang="nl-NL" sz="1000" b="1" dirty="0" err="1"/>
              <a:t>not</a:t>
            </a:r>
            <a:r>
              <a:rPr lang="nl-NL" sz="1000" b="1" dirty="0"/>
              <a:t> </a:t>
            </a:r>
            <a:r>
              <a:rPr lang="nl-NL" sz="1000" b="1" dirty="0" err="1"/>
              <a:t>sticking</a:t>
            </a:r>
            <a:r>
              <a:rPr lang="nl-NL" sz="1000" b="1" dirty="0"/>
              <a:t> </a:t>
            </a:r>
            <a:r>
              <a:rPr lang="nl-NL" sz="1000" b="1" dirty="0" err="1"/>
              <a:t>to</a:t>
            </a:r>
            <a:r>
              <a:rPr lang="nl-NL" sz="1000" b="1" dirty="0"/>
              <a:t> metal </a:t>
            </a:r>
            <a:r>
              <a:rPr lang="nl-NL" sz="1000" dirty="0"/>
              <a:t>(e.g. </a:t>
            </a:r>
            <a:r>
              <a:rPr lang="nl-NL" sz="1000" dirty="0" err="1"/>
              <a:t>jewelry</a:t>
            </a:r>
            <a:r>
              <a:rPr lang="nl-NL" sz="1000" dirty="0"/>
              <a:t>, </a:t>
            </a:r>
            <a:r>
              <a:rPr lang="nl-NL" sz="1000" dirty="0" err="1"/>
              <a:t>piercings</a:t>
            </a:r>
            <a:r>
              <a:rPr lang="nl-NL" sz="1000" dirty="0"/>
              <a:t>, metal clip in </a:t>
            </a:r>
            <a:r>
              <a:rPr lang="nl-NL" sz="1000" dirty="0" err="1"/>
              <a:t>bra</a:t>
            </a:r>
            <a:r>
              <a:rPr lang="nl-NL" sz="1000" dirty="0"/>
              <a:t> etc.) </a:t>
            </a:r>
            <a:r>
              <a:rPr lang="nl-NL" sz="1000" dirty="0" err="1"/>
              <a:t>Earrings</a:t>
            </a:r>
            <a:r>
              <a:rPr lang="nl-NL" sz="1000" dirty="0"/>
              <a:t> are </a:t>
            </a:r>
            <a:r>
              <a:rPr lang="nl-NL" sz="1000" dirty="0" err="1"/>
              <a:t>not</a:t>
            </a:r>
            <a:r>
              <a:rPr lang="nl-NL" sz="1000" dirty="0"/>
              <a:t> a </a:t>
            </a:r>
            <a:r>
              <a:rPr lang="nl-NL" sz="1000" dirty="0" err="1"/>
              <a:t>problem</a:t>
            </a:r>
            <a:r>
              <a:rPr lang="nl-NL" sz="1000" dirty="0"/>
              <a:t>.</a:t>
            </a:r>
            <a:endParaRPr lang="en-US" sz="1000" b="1" dirty="0"/>
          </a:p>
          <a:p>
            <a:pPr marL="228600" indent="-228600">
              <a:lnSpc>
                <a:spcPct val="150000"/>
              </a:lnSpc>
              <a:buFont typeface="+mj-lt"/>
              <a:buAutoNum type="arabicPeriod"/>
            </a:pPr>
            <a:r>
              <a:rPr lang="en-US" sz="1000" b="1" dirty="0"/>
              <a:t>Has no open wounds,</a:t>
            </a:r>
            <a:r>
              <a:rPr lang="en-US" sz="1000" dirty="0"/>
              <a:t> where the blood is visible</a:t>
            </a:r>
            <a:endParaRPr lang="nl-NL" sz="1000" dirty="0"/>
          </a:p>
        </p:txBody>
      </p:sp>
      <p:sp>
        <p:nvSpPr>
          <p:cNvPr id="9" name="Tekstvak 8">
            <a:extLst>
              <a:ext uri="{FF2B5EF4-FFF2-40B4-BE49-F238E27FC236}">
                <a16:creationId xmlns:a16="http://schemas.microsoft.com/office/drawing/2014/main" id="{2F386D28-29DE-4FF1-A773-6CCDC7E99494}"/>
              </a:ext>
            </a:extLst>
          </p:cNvPr>
          <p:cNvSpPr txBox="1"/>
          <p:nvPr/>
        </p:nvSpPr>
        <p:spPr>
          <a:xfrm>
            <a:off x="4716016" y="1995686"/>
            <a:ext cx="3888432" cy="1464503"/>
          </a:xfrm>
          <a:prstGeom prst="rect">
            <a:avLst/>
          </a:prstGeom>
          <a:noFill/>
        </p:spPr>
        <p:txBody>
          <a:bodyPr wrap="square" rtlCol="0">
            <a:spAutoFit/>
          </a:bodyPr>
          <a:lstStyle/>
          <a:p>
            <a:pPr>
              <a:lnSpc>
                <a:spcPct val="150000"/>
              </a:lnSpc>
            </a:pPr>
            <a:r>
              <a:rPr lang="en-US" sz="1000" b="1" dirty="0"/>
              <a:t>Protective clothing</a:t>
            </a:r>
          </a:p>
          <a:p>
            <a:pPr>
              <a:lnSpc>
                <a:spcPct val="150000"/>
              </a:lnSpc>
            </a:pPr>
            <a:r>
              <a:rPr lang="nl-NL" sz="1000" dirty="0"/>
              <a:t>In order </a:t>
            </a:r>
            <a:r>
              <a:rPr lang="nl-NL" sz="1000" dirty="0" err="1"/>
              <a:t>for</a:t>
            </a:r>
            <a:r>
              <a:rPr lang="nl-NL" sz="1000" dirty="0"/>
              <a:t> a user </a:t>
            </a:r>
            <a:r>
              <a:rPr lang="nl-NL" sz="1000" dirty="0" err="1"/>
              <a:t>to</a:t>
            </a:r>
            <a:r>
              <a:rPr lang="nl-NL" sz="1000" dirty="0"/>
              <a:t> enter a </a:t>
            </a:r>
            <a:r>
              <a:rPr lang="nl-NL" sz="1000" dirty="0" err="1"/>
              <a:t>CryoSpace</a:t>
            </a:r>
            <a:r>
              <a:rPr lang="nl-NL" sz="1000" dirty="0"/>
              <a:t>, users are </a:t>
            </a:r>
            <a:r>
              <a:rPr lang="nl-NL" sz="1000" dirty="0" err="1"/>
              <a:t>required</a:t>
            </a:r>
            <a:r>
              <a:rPr lang="nl-NL" sz="1000" dirty="0"/>
              <a:t> </a:t>
            </a:r>
            <a:r>
              <a:rPr lang="nl-NL" sz="1000" dirty="0" err="1"/>
              <a:t>to</a:t>
            </a:r>
            <a:r>
              <a:rPr lang="nl-NL" sz="1000" dirty="0"/>
              <a:t> </a:t>
            </a:r>
            <a:r>
              <a:rPr lang="nl-NL" sz="1000" dirty="0" err="1"/>
              <a:t>wear</a:t>
            </a:r>
            <a:r>
              <a:rPr lang="nl-NL" sz="1000" dirty="0"/>
              <a:t>:</a:t>
            </a:r>
            <a:endParaRPr lang="en-US" sz="1000" b="1" dirty="0"/>
          </a:p>
          <a:p>
            <a:pPr marL="228600" indent="-228600">
              <a:lnSpc>
                <a:spcPct val="150000"/>
              </a:lnSpc>
              <a:buFont typeface="+mj-lt"/>
              <a:buAutoNum type="arabicPeriod"/>
            </a:pPr>
            <a:r>
              <a:rPr lang="nl-NL" sz="1000" b="1" dirty="0"/>
              <a:t>Socks</a:t>
            </a:r>
          </a:p>
          <a:p>
            <a:pPr marL="228600" indent="-228600">
              <a:lnSpc>
                <a:spcPct val="150000"/>
              </a:lnSpc>
              <a:buFont typeface="+mj-lt"/>
              <a:buAutoNum type="arabicPeriod"/>
            </a:pPr>
            <a:r>
              <a:rPr lang="en-US" sz="1000" b="1" dirty="0"/>
              <a:t>Thick-sole footwear</a:t>
            </a:r>
          </a:p>
          <a:p>
            <a:pPr marL="228600" indent="-228600">
              <a:lnSpc>
                <a:spcPct val="150000"/>
              </a:lnSpc>
              <a:buFont typeface="+mj-lt"/>
              <a:buAutoNum type="arabicPeriod"/>
            </a:pPr>
            <a:r>
              <a:rPr lang="en-US" sz="1000" b="1" dirty="0"/>
              <a:t>Underwear</a:t>
            </a:r>
          </a:p>
          <a:p>
            <a:pPr marL="228600" indent="-228600">
              <a:lnSpc>
                <a:spcPct val="150000"/>
              </a:lnSpc>
              <a:buFont typeface="+mj-lt"/>
              <a:buAutoNum type="arabicPeriod"/>
            </a:pPr>
            <a:r>
              <a:rPr lang="en-US" sz="1000" b="1" dirty="0"/>
              <a:t>Gloves</a:t>
            </a:r>
          </a:p>
        </p:txBody>
      </p:sp>
      <p:sp>
        <p:nvSpPr>
          <p:cNvPr id="2" name="Slide Number Placeholder 1"/>
          <p:cNvSpPr>
            <a:spLocks noGrp="1"/>
          </p:cNvSpPr>
          <p:nvPr>
            <p:ph type="sldNum" sz="quarter" idx="12"/>
          </p:nvPr>
        </p:nvSpPr>
        <p:spPr/>
        <p:txBody>
          <a:bodyPr/>
          <a:lstStyle/>
          <a:p>
            <a:fld id="{58E4940F-8CD3-4E94-A3DE-665FD16A847A}" type="slidenum">
              <a:rPr lang="pl-PL" smtClean="0"/>
              <a:t>25</a:t>
            </a:fld>
            <a:endParaRPr lang="pl-PL"/>
          </a:p>
        </p:txBody>
      </p:sp>
    </p:spTree>
    <p:extLst>
      <p:ext uri="{BB962C8B-B14F-4D97-AF65-F5344CB8AC3E}">
        <p14:creationId xmlns:p14="http://schemas.microsoft.com/office/powerpoint/2010/main" val="3172038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1">
            <a:extLst>
              <a:ext uri="{FF2B5EF4-FFF2-40B4-BE49-F238E27FC236}">
                <a16:creationId xmlns:a16="http://schemas.microsoft.com/office/drawing/2014/main" id="{8909BF4D-31E1-42F7-AEFA-D2616CF72135}"/>
              </a:ext>
            </a:extLst>
          </p:cNvPr>
          <p:cNvSpPr txBox="1"/>
          <p:nvPr/>
        </p:nvSpPr>
        <p:spPr>
          <a:xfrm>
            <a:off x="4427984" y="1347614"/>
            <a:ext cx="3225377" cy="253916"/>
          </a:xfrm>
          <a:prstGeom prst="rect">
            <a:avLst/>
          </a:prstGeom>
          <a:noFill/>
        </p:spPr>
        <p:txBody>
          <a:bodyPr wrap="square" rtlCol="0">
            <a:spAutoFit/>
          </a:bodyPr>
          <a:lstStyle/>
          <a:p>
            <a:r>
              <a:rPr lang="nl-NL" sz="1050" b="1" dirty="0">
                <a:solidFill>
                  <a:schemeClr val="tx2">
                    <a:lumMod val="60000"/>
                    <a:lumOff val="40000"/>
                  </a:schemeClr>
                </a:solidFill>
              </a:rPr>
              <a:t>ENSURING USER SAFETY AT ALL TIMES</a:t>
            </a:r>
          </a:p>
        </p:txBody>
      </p:sp>
      <p:sp>
        <p:nvSpPr>
          <p:cNvPr id="8" name="Tekstvak 8">
            <a:extLst>
              <a:ext uri="{FF2B5EF4-FFF2-40B4-BE49-F238E27FC236}">
                <a16:creationId xmlns:a16="http://schemas.microsoft.com/office/drawing/2014/main" id="{2F386D28-29DE-4FF1-A773-6CCDC7E99494}"/>
              </a:ext>
            </a:extLst>
          </p:cNvPr>
          <p:cNvSpPr txBox="1"/>
          <p:nvPr/>
        </p:nvSpPr>
        <p:spPr>
          <a:xfrm>
            <a:off x="4427984" y="1563638"/>
            <a:ext cx="3888432" cy="2157001"/>
          </a:xfrm>
          <a:prstGeom prst="rect">
            <a:avLst/>
          </a:prstGeom>
          <a:noFill/>
        </p:spPr>
        <p:txBody>
          <a:bodyPr wrap="square" rtlCol="0">
            <a:spAutoFit/>
          </a:bodyPr>
          <a:lstStyle/>
          <a:p>
            <a:pPr>
              <a:lnSpc>
                <a:spcPct val="150000"/>
              </a:lnSpc>
            </a:pPr>
            <a:r>
              <a:rPr lang="en-US" sz="1000" b="1" dirty="0"/>
              <a:t>Proper user position inside chamber</a:t>
            </a:r>
          </a:p>
          <a:p>
            <a:pPr>
              <a:lnSpc>
                <a:spcPct val="150000"/>
              </a:lnSpc>
            </a:pPr>
            <a:r>
              <a:rPr lang="en-US" sz="1000" dirty="0"/>
              <a:t>It must be strictly observed that the mouth of the user inside the chamber is at least 10 cm above the flange in the safe breathing zone to ensure proper breathing of the ambient air. </a:t>
            </a:r>
            <a:r>
              <a:rPr lang="en-US" sz="1000" b="1" dirty="0"/>
              <a:t>Do not start a treatment until the user is in proper position</a:t>
            </a:r>
            <a:r>
              <a:rPr lang="en-US" sz="1000" dirty="0"/>
              <a:t>. Furthermore, be aware that when user is talking during the treatment, it can lead to extra risk of breathing excessive liquid nitrogen </a:t>
            </a:r>
            <a:r>
              <a:rPr lang="en-US" sz="1000" dirty="0" err="1"/>
              <a:t>vapour</a:t>
            </a:r>
            <a:r>
              <a:rPr lang="en-US" sz="1000" dirty="0"/>
              <a:t>. Improper user position can lead to a loss of the user's consciousness in mere seconds. </a:t>
            </a:r>
            <a:r>
              <a:rPr lang="en-US" sz="1000" b="1" dirty="0"/>
              <a:t>In case of doubt, always raise the lift.</a:t>
            </a:r>
          </a:p>
        </p:txBody>
      </p:sp>
      <p:sp>
        <p:nvSpPr>
          <p:cNvPr id="2" name="Slide Number Placeholder 1"/>
          <p:cNvSpPr>
            <a:spLocks noGrp="1"/>
          </p:cNvSpPr>
          <p:nvPr>
            <p:ph type="sldNum" sz="quarter" idx="12"/>
          </p:nvPr>
        </p:nvSpPr>
        <p:spPr/>
        <p:txBody>
          <a:bodyPr/>
          <a:lstStyle/>
          <a:p>
            <a:fld id="{58E4940F-8CD3-4E94-A3DE-665FD16A847A}" type="slidenum">
              <a:rPr lang="pl-PL" smtClean="0"/>
              <a:t>26</a:t>
            </a:fld>
            <a:endParaRPr lang="pl-PL"/>
          </a:p>
        </p:txBody>
      </p:sp>
      <p:pic>
        <p:nvPicPr>
          <p:cNvPr id="3" name="Picture 2"/>
          <p:cNvPicPr>
            <a:picLocks noChangeAspect="1"/>
          </p:cNvPicPr>
          <p:nvPr/>
        </p:nvPicPr>
        <p:blipFill>
          <a:blip r:embed="rId2"/>
          <a:stretch>
            <a:fillRect/>
          </a:stretch>
        </p:blipFill>
        <p:spPr>
          <a:xfrm>
            <a:off x="971600" y="1635646"/>
            <a:ext cx="2780220" cy="1851670"/>
          </a:xfrm>
          <a:prstGeom prst="rect">
            <a:avLst/>
          </a:prstGeom>
        </p:spPr>
      </p:pic>
    </p:spTree>
    <p:extLst>
      <p:ext uri="{BB962C8B-B14F-4D97-AF65-F5344CB8AC3E}">
        <p14:creationId xmlns:p14="http://schemas.microsoft.com/office/powerpoint/2010/main" val="4217311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E4940F-8CD3-4E94-A3DE-665FD16A847A}" type="slidenum">
              <a:rPr lang="pl-PL" smtClean="0"/>
              <a:t>27</a:t>
            </a:fld>
            <a:endParaRPr lang="pl-PL"/>
          </a:p>
        </p:txBody>
      </p:sp>
      <p:sp>
        <p:nvSpPr>
          <p:cNvPr id="6" name="pole tekstowe 1">
            <a:extLst>
              <a:ext uri="{FF2B5EF4-FFF2-40B4-BE49-F238E27FC236}">
                <a16:creationId xmlns:a16="http://schemas.microsoft.com/office/drawing/2014/main" id="{599F9A4C-1F31-44E4-A917-E90F1A34380B}"/>
              </a:ext>
            </a:extLst>
          </p:cNvPr>
          <p:cNvSpPr txBox="1"/>
          <p:nvPr/>
        </p:nvSpPr>
        <p:spPr>
          <a:xfrm>
            <a:off x="251520" y="411510"/>
            <a:ext cx="3851797" cy="253916"/>
          </a:xfrm>
          <a:prstGeom prst="rect">
            <a:avLst/>
          </a:prstGeom>
          <a:noFill/>
        </p:spPr>
        <p:txBody>
          <a:bodyPr wrap="square" rtlCol="0">
            <a:spAutoFit/>
          </a:bodyPr>
          <a:lstStyle/>
          <a:p>
            <a:r>
              <a:rPr lang="nl-NL" sz="1050" b="1" dirty="0">
                <a:solidFill>
                  <a:srgbClr val="B2B2B2"/>
                </a:solidFill>
              </a:rPr>
              <a:t>GUIDING THE USER</a:t>
            </a:r>
            <a:endParaRPr lang="pl-PL" sz="1050" b="1" dirty="0">
              <a:solidFill>
                <a:srgbClr val="B2B2B2"/>
              </a:solidFill>
            </a:endParaRPr>
          </a:p>
        </p:txBody>
      </p:sp>
      <p:sp>
        <p:nvSpPr>
          <p:cNvPr id="7" name="Tekstvak 5">
            <a:extLst>
              <a:ext uri="{FF2B5EF4-FFF2-40B4-BE49-F238E27FC236}">
                <a16:creationId xmlns:a16="http://schemas.microsoft.com/office/drawing/2014/main" id="{645EC671-4ACE-48BC-BED1-19BE9EB2D982}"/>
              </a:ext>
            </a:extLst>
          </p:cNvPr>
          <p:cNvSpPr txBox="1"/>
          <p:nvPr/>
        </p:nvSpPr>
        <p:spPr>
          <a:xfrm>
            <a:off x="251520" y="632807"/>
            <a:ext cx="8424936" cy="1002839"/>
          </a:xfrm>
          <a:prstGeom prst="rect">
            <a:avLst/>
          </a:prstGeom>
          <a:noFill/>
        </p:spPr>
        <p:txBody>
          <a:bodyPr wrap="square" rtlCol="0">
            <a:spAutoFit/>
          </a:bodyPr>
          <a:lstStyle/>
          <a:p>
            <a:pPr>
              <a:lnSpc>
                <a:spcPct val="150000"/>
              </a:lnSpc>
            </a:pPr>
            <a:r>
              <a:rPr lang="en-US" sz="1000" b="1" dirty="0"/>
              <a:t>First time Users</a:t>
            </a:r>
          </a:p>
          <a:p>
            <a:pPr>
              <a:lnSpc>
                <a:spcPct val="150000"/>
              </a:lnSpc>
            </a:pPr>
            <a:r>
              <a:rPr lang="en-US" sz="1000" dirty="0"/>
              <a:t>First time user require more time, patience and guidance.  </a:t>
            </a:r>
            <a:r>
              <a:rPr lang="en-US" sz="1000" dirty="0" err="1"/>
              <a:t>Cryotherapy</a:t>
            </a:r>
            <a:r>
              <a:rPr lang="en-US" sz="1000" dirty="0"/>
              <a:t> is new for them, it is scary and they are insecure if they can withstand the extreme temperatures. To </a:t>
            </a:r>
            <a:r>
              <a:rPr lang="en-US" sz="1000" b="1" dirty="0"/>
              <a:t>ensure a positive first experience and a secure a second visit, </a:t>
            </a:r>
            <a:r>
              <a:rPr lang="en-US" sz="1000" dirty="0"/>
              <a:t>is is therefore important to:</a:t>
            </a:r>
            <a:endParaRPr lang="en-US" sz="1000" b="1" dirty="0"/>
          </a:p>
          <a:p>
            <a:pPr>
              <a:lnSpc>
                <a:spcPct val="150000"/>
              </a:lnSpc>
            </a:pPr>
            <a:endParaRPr lang="en-US" sz="1000" b="1" dirty="0"/>
          </a:p>
        </p:txBody>
      </p:sp>
      <p:sp>
        <p:nvSpPr>
          <p:cNvPr id="8" name="Tekstvak 8">
            <a:extLst>
              <a:ext uri="{FF2B5EF4-FFF2-40B4-BE49-F238E27FC236}">
                <a16:creationId xmlns:a16="http://schemas.microsoft.com/office/drawing/2014/main" id="{2F386D28-29DE-4FF1-A773-6CCDC7E99494}"/>
              </a:ext>
            </a:extLst>
          </p:cNvPr>
          <p:cNvSpPr txBox="1"/>
          <p:nvPr/>
        </p:nvSpPr>
        <p:spPr>
          <a:xfrm>
            <a:off x="251520" y="1984117"/>
            <a:ext cx="1656184" cy="1464503"/>
          </a:xfrm>
          <a:prstGeom prst="rect">
            <a:avLst/>
          </a:prstGeom>
          <a:noFill/>
        </p:spPr>
        <p:txBody>
          <a:bodyPr wrap="square" rtlCol="0">
            <a:spAutoFit/>
          </a:bodyPr>
          <a:lstStyle/>
          <a:p>
            <a:pPr>
              <a:lnSpc>
                <a:spcPct val="150000"/>
              </a:lnSpc>
            </a:pPr>
            <a:r>
              <a:rPr lang="en-US" sz="1000" b="1" dirty="0"/>
              <a:t>Give Intake</a:t>
            </a:r>
          </a:p>
          <a:p>
            <a:pPr>
              <a:lnSpc>
                <a:spcPct val="150000"/>
              </a:lnSpc>
            </a:pPr>
            <a:r>
              <a:rPr lang="en-US" sz="1000" dirty="0"/>
              <a:t>Explain all risks involved with the use of </a:t>
            </a:r>
            <a:r>
              <a:rPr lang="en-US" sz="1000" dirty="0" err="1"/>
              <a:t>cryotherapy</a:t>
            </a:r>
            <a:r>
              <a:rPr lang="en-US" sz="1000" dirty="0"/>
              <a:t> and have customers fill out the digital intake form with contra-indications. </a:t>
            </a:r>
          </a:p>
        </p:txBody>
      </p:sp>
      <p:sp>
        <p:nvSpPr>
          <p:cNvPr id="9" name="Tekstvak 8">
            <a:extLst>
              <a:ext uri="{FF2B5EF4-FFF2-40B4-BE49-F238E27FC236}">
                <a16:creationId xmlns:a16="http://schemas.microsoft.com/office/drawing/2014/main" id="{2F386D28-29DE-4FF1-A773-6CCDC7E99494}"/>
              </a:ext>
            </a:extLst>
          </p:cNvPr>
          <p:cNvSpPr txBox="1"/>
          <p:nvPr/>
        </p:nvSpPr>
        <p:spPr>
          <a:xfrm>
            <a:off x="1979712" y="1984117"/>
            <a:ext cx="1656184" cy="2387833"/>
          </a:xfrm>
          <a:prstGeom prst="rect">
            <a:avLst/>
          </a:prstGeom>
          <a:noFill/>
        </p:spPr>
        <p:txBody>
          <a:bodyPr wrap="square" rtlCol="0">
            <a:spAutoFit/>
          </a:bodyPr>
          <a:lstStyle/>
          <a:p>
            <a:pPr>
              <a:lnSpc>
                <a:spcPct val="150000"/>
              </a:lnSpc>
            </a:pPr>
            <a:r>
              <a:rPr lang="en-US" sz="1000" b="1" dirty="0"/>
              <a:t>Explain and verify protective clothing and skin conditions</a:t>
            </a:r>
          </a:p>
          <a:p>
            <a:pPr>
              <a:lnSpc>
                <a:spcPct val="150000"/>
              </a:lnSpc>
            </a:pPr>
            <a:r>
              <a:rPr lang="en-US" sz="1000" dirty="0"/>
              <a:t>Whether you are helping a customer, colleague or family member, protocol must be followed at all times regarding intake, treatment procedures and post-treatment procedures.</a:t>
            </a:r>
          </a:p>
        </p:txBody>
      </p:sp>
      <p:sp>
        <p:nvSpPr>
          <p:cNvPr id="10" name="Tekstvak 8">
            <a:extLst>
              <a:ext uri="{FF2B5EF4-FFF2-40B4-BE49-F238E27FC236}">
                <a16:creationId xmlns:a16="http://schemas.microsoft.com/office/drawing/2014/main" id="{2F386D28-29DE-4FF1-A773-6CCDC7E99494}"/>
              </a:ext>
            </a:extLst>
          </p:cNvPr>
          <p:cNvSpPr txBox="1"/>
          <p:nvPr/>
        </p:nvSpPr>
        <p:spPr>
          <a:xfrm>
            <a:off x="3779912" y="1984117"/>
            <a:ext cx="1656184" cy="2157001"/>
          </a:xfrm>
          <a:prstGeom prst="rect">
            <a:avLst/>
          </a:prstGeom>
          <a:noFill/>
        </p:spPr>
        <p:txBody>
          <a:bodyPr wrap="square" rtlCol="0">
            <a:spAutoFit/>
          </a:bodyPr>
          <a:lstStyle/>
          <a:p>
            <a:pPr>
              <a:lnSpc>
                <a:spcPct val="150000"/>
              </a:lnSpc>
            </a:pPr>
            <a:r>
              <a:rPr lang="en-US" sz="1000" b="1" dirty="0"/>
              <a:t>Explain the treatment and how the machine works</a:t>
            </a:r>
          </a:p>
          <a:p>
            <a:pPr>
              <a:lnSpc>
                <a:spcPct val="150000"/>
              </a:lnSpc>
            </a:pPr>
            <a:r>
              <a:rPr lang="en-US" sz="1000" dirty="0"/>
              <a:t>Whether you are helping a customer, colleague or family member, protocol must be followed at all times regarding intake, treatment procedures and post-treatment procedures.</a:t>
            </a:r>
          </a:p>
        </p:txBody>
      </p:sp>
      <p:sp>
        <p:nvSpPr>
          <p:cNvPr id="11" name="Tekstvak 8">
            <a:extLst>
              <a:ext uri="{FF2B5EF4-FFF2-40B4-BE49-F238E27FC236}">
                <a16:creationId xmlns:a16="http://schemas.microsoft.com/office/drawing/2014/main" id="{2F386D28-29DE-4FF1-A773-6CCDC7E99494}"/>
              </a:ext>
            </a:extLst>
          </p:cNvPr>
          <p:cNvSpPr txBox="1"/>
          <p:nvPr/>
        </p:nvSpPr>
        <p:spPr>
          <a:xfrm>
            <a:off x="5508104" y="1984117"/>
            <a:ext cx="1656184" cy="2157001"/>
          </a:xfrm>
          <a:prstGeom prst="rect">
            <a:avLst/>
          </a:prstGeom>
          <a:noFill/>
        </p:spPr>
        <p:txBody>
          <a:bodyPr wrap="square" rtlCol="0">
            <a:spAutoFit/>
          </a:bodyPr>
          <a:lstStyle/>
          <a:p>
            <a:pPr>
              <a:lnSpc>
                <a:spcPct val="150000"/>
              </a:lnSpc>
            </a:pPr>
            <a:r>
              <a:rPr lang="en-US" sz="1000" b="1" dirty="0"/>
              <a:t>Guide them through the treatment</a:t>
            </a:r>
          </a:p>
          <a:p>
            <a:pPr>
              <a:lnSpc>
                <a:spcPct val="150000"/>
              </a:lnSpc>
            </a:pPr>
            <a:r>
              <a:rPr lang="en-US" sz="1000" dirty="0"/>
              <a:t>Whether you are helping a customer, colleague or family member, protocol must be followed at all times regarding intake, treatment procedures and post-treatment procedures.</a:t>
            </a:r>
          </a:p>
        </p:txBody>
      </p:sp>
      <p:sp>
        <p:nvSpPr>
          <p:cNvPr id="12" name="Tekstvak 8">
            <a:extLst>
              <a:ext uri="{FF2B5EF4-FFF2-40B4-BE49-F238E27FC236}">
                <a16:creationId xmlns:a16="http://schemas.microsoft.com/office/drawing/2014/main" id="{2F386D28-29DE-4FF1-A773-6CCDC7E99494}"/>
              </a:ext>
            </a:extLst>
          </p:cNvPr>
          <p:cNvSpPr txBox="1"/>
          <p:nvPr/>
        </p:nvSpPr>
        <p:spPr>
          <a:xfrm>
            <a:off x="7308304" y="1984117"/>
            <a:ext cx="1656184" cy="1926168"/>
          </a:xfrm>
          <a:prstGeom prst="rect">
            <a:avLst/>
          </a:prstGeom>
          <a:noFill/>
        </p:spPr>
        <p:txBody>
          <a:bodyPr wrap="square" rtlCol="0">
            <a:spAutoFit/>
          </a:bodyPr>
          <a:lstStyle/>
          <a:p>
            <a:pPr>
              <a:lnSpc>
                <a:spcPct val="150000"/>
              </a:lnSpc>
            </a:pPr>
            <a:r>
              <a:rPr lang="en-US" sz="1000" b="1" dirty="0"/>
              <a:t>Post-treatment care</a:t>
            </a:r>
          </a:p>
          <a:p>
            <a:pPr>
              <a:lnSpc>
                <a:spcPct val="150000"/>
              </a:lnSpc>
            </a:pPr>
            <a:r>
              <a:rPr lang="en-US" sz="1000" dirty="0"/>
              <a:t>Whether you are helping a customer, colleague or family member, protocol must be followed at all times regarding intake, treatment procedures and post-treatment procedures.</a:t>
            </a:r>
          </a:p>
        </p:txBody>
      </p:sp>
      <p:sp>
        <p:nvSpPr>
          <p:cNvPr id="13" name="Striped Right Arrow 12"/>
          <p:cNvSpPr/>
          <p:nvPr/>
        </p:nvSpPr>
        <p:spPr>
          <a:xfrm>
            <a:off x="323528" y="1563638"/>
            <a:ext cx="8424936" cy="144016"/>
          </a:xfrm>
          <a:prstGeom prst="stripedRightArrow">
            <a:avLst/>
          </a:prstGeom>
          <a:solidFill>
            <a:schemeClr val="tx2">
              <a:alpha val="6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171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1">
            <a:extLst>
              <a:ext uri="{FF2B5EF4-FFF2-40B4-BE49-F238E27FC236}">
                <a16:creationId xmlns:a16="http://schemas.microsoft.com/office/drawing/2014/main" id="{8909BF4D-31E1-42F7-AEFA-D2616CF72135}"/>
              </a:ext>
            </a:extLst>
          </p:cNvPr>
          <p:cNvSpPr txBox="1"/>
          <p:nvPr/>
        </p:nvSpPr>
        <p:spPr>
          <a:xfrm>
            <a:off x="467544" y="483518"/>
            <a:ext cx="3225377" cy="253916"/>
          </a:xfrm>
          <a:prstGeom prst="rect">
            <a:avLst/>
          </a:prstGeom>
          <a:noFill/>
        </p:spPr>
        <p:txBody>
          <a:bodyPr wrap="square" rtlCol="0">
            <a:spAutoFit/>
          </a:bodyPr>
          <a:lstStyle/>
          <a:p>
            <a:r>
              <a:rPr lang="nl-NL" sz="1050" b="1" dirty="0">
                <a:solidFill>
                  <a:schemeClr val="tx2">
                    <a:lumMod val="60000"/>
                    <a:lumOff val="40000"/>
                  </a:schemeClr>
                </a:solidFill>
              </a:rPr>
              <a:t>POST-TREATMENT</a:t>
            </a:r>
          </a:p>
        </p:txBody>
      </p:sp>
      <p:sp>
        <p:nvSpPr>
          <p:cNvPr id="5" name="Tekstvak 8">
            <a:extLst>
              <a:ext uri="{FF2B5EF4-FFF2-40B4-BE49-F238E27FC236}">
                <a16:creationId xmlns:a16="http://schemas.microsoft.com/office/drawing/2014/main" id="{2F386D28-29DE-4FF1-A773-6CCDC7E99494}"/>
              </a:ext>
            </a:extLst>
          </p:cNvPr>
          <p:cNvSpPr txBox="1"/>
          <p:nvPr/>
        </p:nvSpPr>
        <p:spPr>
          <a:xfrm>
            <a:off x="467544" y="699542"/>
            <a:ext cx="8136904" cy="541174"/>
          </a:xfrm>
          <a:prstGeom prst="rect">
            <a:avLst/>
          </a:prstGeom>
          <a:noFill/>
        </p:spPr>
        <p:txBody>
          <a:bodyPr wrap="square" rtlCol="0">
            <a:spAutoFit/>
          </a:bodyPr>
          <a:lstStyle/>
          <a:p>
            <a:pPr>
              <a:lnSpc>
                <a:spcPct val="150000"/>
              </a:lnSpc>
            </a:pPr>
            <a:r>
              <a:rPr lang="nl-NL" sz="1000" dirty="0"/>
              <a:t>Below </a:t>
            </a:r>
            <a:r>
              <a:rPr lang="nl-NL" sz="1000" dirty="0" err="1"/>
              <a:t>you</a:t>
            </a:r>
            <a:r>
              <a:rPr lang="nl-NL" sz="1000" dirty="0"/>
              <a:t> </a:t>
            </a:r>
            <a:r>
              <a:rPr lang="nl-NL" sz="1000" dirty="0" err="1"/>
              <a:t>can</a:t>
            </a:r>
            <a:r>
              <a:rPr lang="nl-NL" sz="1000" dirty="0"/>
              <a:t> </a:t>
            </a:r>
            <a:r>
              <a:rPr lang="nl-NL" sz="1000" dirty="0" err="1"/>
              <a:t>find</a:t>
            </a:r>
            <a:r>
              <a:rPr lang="nl-NL" sz="1000" dirty="0"/>
              <a:t> the </a:t>
            </a:r>
            <a:r>
              <a:rPr lang="nl-NL" sz="1000" dirty="0" err="1"/>
              <a:t>various</a:t>
            </a:r>
            <a:r>
              <a:rPr lang="nl-NL" sz="1000" dirty="0"/>
              <a:t> </a:t>
            </a:r>
            <a:r>
              <a:rPr lang="nl-NL" sz="1000" dirty="0" err="1"/>
              <a:t>aspects</a:t>
            </a:r>
            <a:r>
              <a:rPr lang="nl-NL" sz="1000" dirty="0"/>
              <a:t> </a:t>
            </a:r>
            <a:r>
              <a:rPr lang="nl-NL" sz="1000" dirty="0" err="1"/>
              <a:t>you</a:t>
            </a:r>
            <a:r>
              <a:rPr lang="nl-NL" sz="1000" dirty="0"/>
              <a:t> </a:t>
            </a:r>
            <a:r>
              <a:rPr lang="nl-NL" sz="1000" dirty="0" err="1"/>
              <a:t>need</a:t>
            </a:r>
            <a:r>
              <a:rPr lang="nl-NL" sz="1000" dirty="0"/>
              <a:t> </a:t>
            </a:r>
            <a:r>
              <a:rPr lang="nl-NL" sz="1000" dirty="0" err="1"/>
              <a:t>to</a:t>
            </a:r>
            <a:r>
              <a:rPr lang="nl-NL" sz="1000" dirty="0"/>
              <a:t> take </a:t>
            </a:r>
            <a:r>
              <a:rPr lang="nl-NL" sz="1000" dirty="0" err="1"/>
              <a:t>into</a:t>
            </a:r>
            <a:r>
              <a:rPr lang="nl-NL" sz="1000" dirty="0"/>
              <a:t> account </a:t>
            </a:r>
            <a:r>
              <a:rPr lang="nl-NL" sz="1000" dirty="0" err="1"/>
              <a:t>when</a:t>
            </a:r>
            <a:r>
              <a:rPr lang="nl-NL" sz="1000" dirty="0"/>
              <a:t> operating </a:t>
            </a:r>
            <a:r>
              <a:rPr lang="nl-NL" sz="1000" dirty="0" err="1"/>
              <a:t>CryoSpace</a:t>
            </a:r>
            <a:r>
              <a:rPr lang="nl-NL" sz="1000" dirty="0"/>
              <a:t>. </a:t>
            </a:r>
            <a:r>
              <a:rPr lang="nl-NL" sz="1000" b="1" dirty="0" err="1"/>
              <a:t>All</a:t>
            </a:r>
            <a:r>
              <a:rPr lang="nl-NL" sz="1000" b="1" dirty="0"/>
              <a:t> </a:t>
            </a:r>
            <a:r>
              <a:rPr lang="nl-NL" sz="1000" b="1" dirty="0" err="1"/>
              <a:t>aspects</a:t>
            </a:r>
            <a:r>
              <a:rPr lang="nl-NL" sz="1000" b="1" dirty="0"/>
              <a:t> must </a:t>
            </a:r>
            <a:r>
              <a:rPr lang="nl-NL" sz="1000" b="1" dirty="0" err="1"/>
              <a:t>be</a:t>
            </a:r>
            <a:r>
              <a:rPr lang="nl-NL" sz="1000" b="1" dirty="0"/>
              <a:t> </a:t>
            </a:r>
            <a:r>
              <a:rPr lang="nl-NL" sz="1000" b="1" dirty="0" err="1"/>
              <a:t>communicated</a:t>
            </a:r>
            <a:r>
              <a:rPr lang="nl-NL" sz="1000" b="1" dirty="0"/>
              <a:t> </a:t>
            </a:r>
            <a:r>
              <a:rPr lang="nl-NL" sz="1000" b="1" dirty="0" err="1"/>
              <a:t>to</a:t>
            </a:r>
            <a:r>
              <a:rPr lang="nl-NL" sz="1000" b="1" dirty="0"/>
              <a:t> the user </a:t>
            </a:r>
            <a:r>
              <a:rPr lang="nl-NL" sz="1000" b="1" dirty="0" err="1"/>
              <a:t>and</a:t>
            </a:r>
            <a:r>
              <a:rPr lang="nl-NL" sz="1000" b="1" dirty="0"/>
              <a:t> </a:t>
            </a:r>
            <a:r>
              <a:rPr lang="nl-NL" sz="1000" b="1" dirty="0" err="1"/>
              <a:t>verbally</a:t>
            </a:r>
            <a:r>
              <a:rPr lang="nl-NL" sz="1000" b="1" dirty="0"/>
              <a:t> </a:t>
            </a:r>
            <a:r>
              <a:rPr lang="nl-NL" sz="1000" b="1" dirty="0" err="1"/>
              <a:t>and</a:t>
            </a:r>
            <a:r>
              <a:rPr lang="nl-NL" sz="1000" b="1" dirty="0"/>
              <a:t> </a:t>
            </a:r>
            <a:r>
              <a:rPr lang="nl-NL" sz="1000" b="1" dirty="0" err="1"/>
              <a:t>visually</a:t>
            </a:r>
            <a:r>
              <a:rPr lang="nl-NL" sz="1000" b="1" dirty="0"/>
              <a:t> </a:t>
            </a:r>
            <a:r>
              <a:rPr lang="nl-NL" sz="1000" b="1" dirty="0" err="1"/>
              <a:t>verified</a:t>
            </a:r>
            <a:r>
              <a:rPr lang="nl-NL" sz="1000" b="1" dirty="0"/>
              <a:t> </a:t>
            </a:r>
            <a:r>
              <a:rPr lang="nl-NL" sz="1000" b="1" dirty="0" err="1"/>
              <a:t>before</a:t>
            </a:r>
            <a:r>
              <a:rPr lang="nl-NL" sz="1000" b="1" dirty="0"/>
              <a:t> </a:t>
            </a:r>
            <a:r>
              <a:rPr lang="nl-NL" sz="1000" b="1" dirty="0" err="1"/>
              <a:t>starting</a:t>
            </a:r>
            <a:r>
              <a:rPr lang="nl-NL" sz="1000" b="1" dirty="0"/>
              <a:t> a treatment.</a:t>
            </a:r>
            <a:endParaRPr lang="en-US" sz="1000" b="1" dirty="0"/>
          </a:p>
        </p:txBody>
      </p:sp>
      <p:sp>
        <p:nvSpPr>
          <p:cNvPr id="6" name="Tekstvak 8">
            <a:extLst>
              <a:ext uri="{FF2B5EF4-FFF2-40B4-BE49-F238E27FC236}">
                <a16:creationId xmlns:a16="http://schemas.microsoft.com/office/drawing/2014/main" id="{2F386D28-29DE-4FF1-A773-6CCDC7E99494}"/>
              </a:ext>
            </a:extLst>
          </p:cNvPr>
          <p:cNvSpPr txBox="1"/>
          <p:nvPr/>
        </p:nvSpPr>
        <p:spPr>
          <a:xfrm>
            <a:off x="467544" y="1635646"/>
            <a:ext cx="3888432" cy="1233671"/>
          </a:xfrm>
          <a:prstGeom prst="rect">
            <a:avLst/>
          </a:prstGeom>
          <a:noFill/>
        </p:spPr>
        <p:txBody>
          <a:bodyPr wrap="square" rtlCol="0">
            <a:spAutoFit/>
          </a:bodyPr>
          <a:lstStyle/>
          <a:p>
            <a:pPr>
              <a:lnSpc>
                <a:spcPct val="150000"/>
              </a:lnSpc>
            </a:pPr>
            <a:r>
              <a:rPr lang="en-US" sz="1000" b="1" dirty="0"/>
              <a:t>Drink water</a:t>
            </a:r>
          </a:p>
          <a:p>
            <a:pPr>
              <a:lnSpc>
                <a:spcPct val="150000"/>
              </a:lnSpc>
            </a:pPr>
            <a:r>
              <a:rPr lang="nl-NL" sz="1000" dirty="0" err="1"/>
              <a:t>With</a:t>
            </a:r>
            <a:r>
              <a:rPr lang="nl-NL" sz="1000" dirty="0"/>
              <a:t> </a:t>
            </a:r>
            <a:r>
              <a:rPr lang="nl-NL" sz="1000" dirty="0" err="1"/>
              <a:t>CryoSpace</a:t>
            </a:r>
            <a:r>
              <a:rPr lang="nl-NL" sz="1000" dirty="0"/>
              <a:t> </a:t>
            </a:r>
            <a:r>
              <a:rPr lang="nl-NL" sz="1000" dirty="0" err="1"/>
              <a:t>you</a:t>
            </a:r>
            <a:r>
              <a:rPr lang="nl-NL" sz="1000" dirty="0"/>
              <a:t> want </a:t>
            </a:r>
            <a:r>
              <a:rPr lang="nl-NL" sz="1000" dirty="0" err="1"/>
              <a:t>to</a:t>
            </a:r>
            <a:r>
              <a:rPr lang="nl-NL" sz="1000" dirty="0"/>
              <a:t> help </a:t>
            </a:r>
            <a:r>
              <a:rPr lang="nl-NL" sz="1000" dirty="0" err="1"/>
              <a:t>your</a:t>
            </a:r>
            <a:r>
              <a:rPr lang="nl-NL" sz="1000" dirty="0"/>
              <a:t> </a:t>
            </a:r>
            <a:r>
              <a:rPr lang="nl-NL" sz="1000" dirty="0" err="1"/>
              <a:t>customers</a:t>
            </a:r>
            <a:r>
              <a:rPr lang="nl-NL" sz="1000" dirty="0"/>
              <a:t> in the best way </a:t>
            </a:r>
            <a:r>
              <a:rPr lang="nl-NL" sz="1000" dirty="0" err="1"/>
              <a:t>possible</a:t>
            </a:r>
            <a:r>
              <a:rPr lang="nl-NL" sz="1000" dirty="0"/>
              <a:t>. </a:t>
            </a:r>
            <a:r>
              <a:rPr lang="nl-NL" sz="1000" dirty="0" err="1"/>
              <a:t>You</a:t>
            </a:r>
            <a:r>
              <a:rPr lang="nl-NL" sz="1000" dirty="0"/>
              <a:t> are </a:t>
            </a:r>
            <a:r>
              <a:rPr lang="nl-NL" sz="1000" dirty="0" err="1"/>
              <a:t>curious</a:t>
            </a:r>
            <a:r>
              <a:rPr lang="nl-NL" sz="1000" dirty="0"/>
              <a:t> </a:t>
            </a:r>
            <a:r>
              <a:rPr lang="nl-NL" sz="1000" dirty="0" err="1"/>
              <a:t>about</a:t>
            </a:r>
            <a:r>
              <a:rPr lang="nl-NL" sz="1000" dirty="0"/>
              <a:t> </a:t>
            </a:r>
            <a:r>
              <a:rPr lang="nl-NL" sz="1000" dirty="0" err="1"/>
              <a:t>their</a:t>
            </a:r>
            <a:r>
              <a:rPr lang="nl-NL" sz="1000" dirty="0"/>
              <a:t> </a:t>
            </a:r>
            <a:r>
              <a:rPr lang="nl-NL" sz="1000" dirty="0" err="1"/>
              <a:t>problems</a:t>
            </a:r>
            <a:r>
              <a:rPr lang="nl-NL" sz="1000" dirty="0"/>
              <a:t>  </a:t>
            </a:r>
            <a:r>
              <a:rPr lang="nl-NL" sz="1000" dirty="0" err="1"/>
              <a:t>and</a:t>
            </a:r>
            <a:r>
              <a:rPr lang="nl-NL" sz="1000" dirty="0"/>
              <a:t> </a:t>
            </a:r>
            <a:r>
              <a:rPr lang="nl-NL" sz="1000" dirty="0" err="1"/>
              <a:t>their</a:t>
            </a:r>
            <a:r>
              <a:rPr lang="nl-NL" sz="1000" dirty="0"/>
              <a:t> goals </a:t>
            </a:r>
            <a:r>
              <a:rPr lang="nl-NL" sz="1000" dirty="0" err="1"/>
              <a:t>and</a:t>
            </a:r>
            <a:r>
              <a:rPr lang="nl-NL" sz="1000" dirty="0"/>
              <a:t> </a:t>
            </a:r>
            <a:r>
              <a:rPr lang="nl-NL" sz="1000" dirty="0" err="1"/>
              <a:t>you</a:t>
            </a:r>
            <a:r>
              <a:rPr lang="nl-NL" sz="1000" dirty="0"/>
              <a:t> </a:t>
            </a:r>
            <a:r>
              <a:rPr lang="nl-NL" sz="1000" dirty="0" err="1"/>
              <a:t>understand</a:t>
            </a:r>
            <a:r>
              <a:rPr lang="nl-NL" sz="1000" dirty="0"/>
              <a:t> </a:t>
            </a:r>
            <a:r>
              <a:rPr lang="nl-NL" sz="1000" dirty="0" err="1"/>
              <a:t>how</a:t>
            </a:r>
            <a:r>
              <a:rPr lang="nl-NL" sz="1000" dirty="0"/>
              <a:t> </a:t>
            </a:r>
            <a:r>
              <a:rPr lang="nl-NL" sz="1000" dirty="0" err="1"/>
              <a:t>cryotherapy</a:t>
            </a:r>
            <a:r>
              <a:rPr lang="nl-NL" sz="1000" dirty="0"/>
              <a:t> </a:t>
            </a:r>
            <a:r>
              <a:rPr lang="nl-NL" sz="1000" dirty="0" err="1"/>
              <a:t>works</a:t>
            </a:r>
            <a:r>
              <a:rPr lang="nl-NL" sz="1000" dirty="0"/>
              <a:t>. In return, </a:t>
            </a:r>
            <a:r>
              <a:rPr lang="nl-NL" sz="1000" dirty="0" err="1"/>
              <a:t>you</a:t>
            </a:r>
            <a:r>
              <a:rPr lang="nl-NL" sz="1000" dirty="0"/>
              <a:t> </a:t>
            </a:r>
            <a:r>
              <a:rPr lang="nl-NL" sz="1000" dirty="0" err="1"/>
              <a:t>can</a:t>
            </a:r>
            <a:r>
              <a:rPr lang="nl-NL" sz="1000" dirty="0"/>
              <a:t> </a:t>
            </a:r>
            <a:r>
              <a:rPr lang="nl-NL" sz="1000" dirty="0" err="1"/>
              <a:t>provide</a:t>
            </a:r>
            <a:r>
              <a:rPr lang="nl-NL" sz="1000" dirty="0"/>
              <a:t> </a:t>
            </a:r>
            <a:r>
              <a:rPr lang="nl-NL" sz="1000" dirty="0" err="1"/>
              <a:t>them</a:t>
            </a:r>
            <a:r>
              <a:rPr lang="nl-NL" sz="1000" dirty="0"/>
              <a:t> </a:t>
            </a:r>
            <a:r>
              <a:rPr lang="nl-NL" sz="1000" dirty="0" err="1"/>
              <a:t>with</a:t>
            </a:r>
            <a:r>
              <a:rPr lang="nl-NL" sz="1000" dirty="0"/>
              <a:t> a </a:t>
            </a:r>
            <a:r>
              <a:rPr lang="nl-NL" sz="1000" dirty="0" err="1"/>
              <a:t>tailored</a:t>
            </a:r>
            <a:r>
              <a:rPr lang="nl-NL" sz="1000" dirty="0"/>
              <a:t> treatment plan </a:t>
            </a:r>
            <a:r>
              <a:rPr lang="nl-NL" sz="1000" dirty="0" err="1"/>
              <a:t>for</a:t>
            </a:r>
            <a:r>
              <a:rPr lang="nl-NL" sz="1000" dirty="0"/>
              <a:t> </a:t>
            </a:r>
            <a:r>
              <a:rPr lang="nl-NL" sz="1000" dirty="0" err="1"/>
              <a:t>their</a:t>
            </a:r>
            <a:r>
              <a:rPr lang="nl-NL" sz="1000" dirty="0"/>
              <a:t> </a:t>
            </a:r>
            <a:r>
              <a:rPr lang="nl-NL" sz="1000" dirty="0" err="1"/>
              <a:t>needs</a:t>
            </a:r>
            <a:r>
              <a:rPr lang="nl-NL" sz="1000" dirty="0"/>
              <a:t> </a:t>
            </a:r>
            <a:r>
              <a:rPr lang="nl-NL" sz="1000" dirty="0" err="1"/>
              <a:t>to</a:t>
            </a:r>
            <a:r>
              <a:rPr lang="nl-NL" sz="1000" dirty="0"/>
              <a:t> get the best </a:t>
            </a:r>
            <a:r>
              <a:rPr lang="nl-NL" sz="1000" dirty="0" err="1"/>
              <a:t>results</a:t>
            </a:r>
            <a:r>
              <a:rPr lang="nl-NL" sz="1000" dirty="0"/>
              <a:t>.</a:t>
            </a:r>
            <a:endParaRPr lang="en-US" sz="1000" b="1" dirty="0"/>
          </a:p>
        </p:txBody>
      </p:sp>
      <p:sp>
        <p:nvSpPr>
          <p:cNvPr id="7" name="Tekstvak 8">
            <a:extLst>
              <a:ext uri="{FF2B5EF4-FFF2-40B4-BE49-F238E27FC236}">
                <a16:creationId xmlns:a16="http://schemas.microsoft.com/office/drawing/2014/main" id="{2F386D28-29DE-4FF1-A773-6CCDC7E99494}"/>
              </a:ext>
            </a:extLst>
          </p:cNvPr>
          <p:cNvSpPr txBox="1"/>
          <p:nvPr/>
        </p:nvSpPr>
        <p:spPr>
          <a:xfrm>
            <a:off x="467544" y="3003798"/>
            <a:ext cx="3888432" cy="1233671"/>
          </a:xfrm>
          <a:prstGeom prst="rect">
            <a:avLst/>
          </a:prstGeom>
          <a:noFill/>
        </p:spPr>
        <p:txBody>
          <a:bodyPr wrap="square" rtlCol="0">
            <a:spAutoFit/>
          </a:bodyPr>
          <a:lstStyle/>
          <a:p>
            <a:pPr>
              <a:lnSpc>
                <a:spcPct val="150000"/>
              </a:lnSpc>
            </a:pPr>
            <a:r>
              <a:rPr lang="en-US" sz="1000" b="1" dirty="0"/>
              <a:t>In case they have difficulty warming up</a:t>
            </a:r>
          </a:p>
          <a:p>
            <a:pPr>
              <a:lnSpc>
                <a:spcPct val="150000"/>
              </a:lnSpc>
            </a:pPr>
            <a:r>
              <a:rPr lang="nl-NL" sz="1000" dirty="0" err="1"/>
              <a:t>With</a:t>
            </a:r>
            <a:r>
              <a:rPr lang="nl-NL" sz="1000" dirty="0"/>
              <a:t> </a:t>
            </a:r>
            <a:r>
              <a:rPr lang="nl-NL" sz="1000" dirty="0" err="1"/>
              <a:t>CryoSpace</a:t>
            </a:r>
            <a:r>
              <a:rPr lang="nl-NL" sz="1000" dirty="0"/>
              <a:t> </a:t>
            </a:r>
            <a:r>
              <a:rPr lang="nl-NL" sz="1000" dirty="0" err="1"/>
              <a:t>you</a:t>
            </a:r>
            <a:r>
              <a:rPr lang="nl-NL" sz="1000" dirty="0"/>
              <a:t> want </a:t>
            </a:r>
            <a:r>
              <a:rPr lang="nl-NL" sz="1000" dirty="0" err="1"/>
              <a:t>to</a:t>
            </a:r>
            <a:r>
              <a:rPr lang="nl-NL" sz="1000" dirty="0"/>
              <a:t> help </a:t>
            </a:r>
            <a:r>
              <a:rPr lang="nl-NL" sz="1000" dirty="0" err="1"/>
              <a:t>your</a:t>
            </a:r>
            <a:r>
              <a:rPr lang="nl-NL" sz="1000" dirty="0"/>
              <a:t> </a:t>
            </a:r>
            <a:r>
              <a:rPr lang="nl-NL" sz="1000" dirty="0" err="1"/>
              <a:t>customers</a:t>
            </a:r>
            <a:r>
              <a:rPr lang="nl-NL" sz="1000" dirty="0"/>
              <a:t> in the best way </a:t>
            </a:r>
            <a:r>
              <a:rPr lang="nl-NL" sz="1000" dirty="0" err="1"/>
              <a:t>possible</a:t>
            </a:r>
            <a:r>
              <a:rPr lang="nl-NL" sz="1000" dirty="0"/>
              <a:t>. </a:t>
            </a:r>
            <a:r>
              <a:rPr lang="nl-NL" sz="1000" dirty="0" err="1"/>
              <a:t>You</a:t>
            </a:r>
            <a:r>
              <a:rPr lang="nl-NL" sz="1000" dirty="0"/>
              <a:t> are </a:t>
            </a:r>
            <a:r>
              <a:rPr lang="nl-NL" sz="1000" dirty="0" err="1"/>
              <a:t>curious</a:t>
            </a:r>
            <a:r>
              <a:rPr lang="nl-NL" sz="1000" dirty="0"/>
              <a:t> </a:t>
            </a:r>
            <a:r>
              <a:rPr lang="nl-NL" sz="1000" dirty="0" err="1"/>
              <a:t>about</a:t>
            </a:r>
            <a:r>
              <a:rPr lang="nl-NL" sz="1000" dirty="0"/>
              <a:t> </a:t>
            </a:r>
            <a:r>
              <a:rPr lang="nl-NL" sz="1000" dirty="0" err="1"/>
              <a:t>their</a:t>
            </a:r>
            <a:r>
              <a:rPr lang="nl-NL" sz="1000" dirty="0"/>
              <a:t> </a:t>
            </a:r>
            <a:r>
              <a:rPr lang="nl-NL" sz="1000" dirty="0" err="1"/>
              <a:t>problems</a:t>
            </a:r>
            <a:r>
              <a:rPr lang="nl-NL" sz="1000" dirty="0"/>
              <a:t>  </a:t>
            </a:r>
            <a:r>
              <a:rPr lang="nl-NL" sz="1000" dirty="0" err="1"/>
              <a:t>and</a:t>
            </a:r>
            <a:r>
              <a:rPr lang="nl-NL" sz="1000" dirty="0"/>
              <a:t> </a:t>
            </a:r>
            <a:r>
              <a:rPr lang="nl-NL" sz="1000" dirty="0" err="1"/>
              <a:t>their</a:t>
            </a:r>
            <a:r>
              <a:rPr lang="nl-NL" sz="1000" dirty="0"/>
              <a:t> goals </a:t>
            </a:r>
            <a:r>
              <a:rPr lang="nl-NL" sz="1000" dirty="0" err="1"/>
              <a:t>and</a:t>
            </a:r>
            <a:r>
              <a:rPr lang="nl-NL" sz="1000" dirty="0"/>
              <a:t> </a:t>
            </a:r>
            <a:r>
              <a:rPr lang="nl-NL" sz="1000" dirty="0" err="1"/>
              <a:t>you</a:t>
            </a:r>
            <a:r>
              <a:rPr lang="nl-NL" sz="1000" dirty="0"/>
              <a:t> </a:t>
            </a:r>
            <a:r>
              <a:rPr lang="nl-NL" sz="1000" dirty="0" err="1"/>
              <a:t>understand</a:t>
            </a:r>
            <a:r>
              <a:rPr lang="nl-NL" sz="1000" dirty="0"/>
              <a:t> </a:t>
            </a:r>
            <a:r>
              <a:rPr lang="nl-NL" sz="1000" dirty="0" err="1"/>
              <a:t>how</a:t>
            </a:r>
            <a:r>
              <a:rPr lang="nl-NL" sz="1000" dirty="0"/>
              <a:t> </a:t>
            </a:r>
            <a:r>
              <a:rPr lang="nl-NL" sz="1000" dirty="0" err="1"/>
              <a:t>cryotherapy</a:t>
            </a:r>
            <a:r>
              <a:rPr lang="nl-NL" sz="1000" dirty="0"/>
              <a:t> </a:t>
            </a:r>
            <a:r>
              <a:rPr lang="nl-NL" sz="1000" dirty="0" err="1"/>
              <a:t>works</a:t>
            </a:r>
            <a:r>
              <a:rPr lang="nl-NL" sz="1000" dirty="0"/>
              <a:t>. In return, </a:t>
            </a:r>
            <a:r>
              <a:rPr lang="nl-NL" sz="1000" dirty="0" err="1"/>
              <a:t>you</a:t>
            </a:r>
            <a:r>
              <a:rPr lang="nl-NL" sz="1000" dirty="0"/>
              <a:t> </a:t>
            </a:r>
            <a:r>
              <a:rPr lang="nl-NL" sz="1000" dirty="0" err="1"/>
              <a:t>can</a:t>
            </a:r>
            <a:r>
              <a:rPr lang="nl-NL" sz="1000" dirty="0"/>
              <a:t> </a:t>
            </a:r>
            <a:r>
              <a:rPr lang="nl-NL" sz="1000" dirty="0" err="1"/>
              <a:t>provide</a:t>
            </a:r>
            <a:r>
              <a:rPr lang="nl-NL" sz="1000" dirty="0"/>
              <a:t> </a:t>
            </a:r>
            <a:r>
              <a:rPr lang="nl-NL" sz="1000" dirty="0" err="1"/>
              <a:t>them</a:t>
            </a:r>
            <a:r>
              <a:rPr lang="nl-NL" sz="1000" dirty="0"/>
              <a:t> </a:t>
            </a:r>
            <a:r>
              <a:rPr lang="nl-NL" sz="1000" dirty="0" err="1"/>
              <a:t>with</a:t>
            </a:r>
            <a:r>
              <a:rPr lang="nl-NL" sz="1000" dirty="0"/>
              <a:t> a </a:t>
            </a:r>
            <a:r>
              <a:rPr lang="nl-NL" sz="1000" dirty="0" err="1"/>
              <a:t>tailored</a:t>
            </a:r>
            <a:r>
              <a:rPr lang="nl-NL" sz="1000" dirty="0"/>
              <a:t> treatment plan </a:t>
            </a:r>
            <a:r>
              <a:rPr lang="nl-NL" sz="1000" dirty="0" err="1"/>
              <a:t>for</a:t>
            </a:r>
            <a:r>
              <a:rPr lang="nl-NL" sz="1000" dirty="0"/>
              <a:t> </a:t>
            </a:r>
            <a:r>
              <a:rPr lang="nl-NL" sz="1000" dirty="0" err="1"/>
              <a:t>theirneeds</a:t>
            </a:r>
            <a:r>
              <a:rPr lang="nl-NL" sz="1000" dirty="0"/>
              <a:t> </a:t>
            </a:r>
            <a:r>
              <a:rPr lang="nl-NL" sz="1000" dirty="0" err="1"/>
              <a:t>to</a:t>
            </a:r>
            <a:r>
              <a:rPr lang="nl-NL" sz="1000" dirty="0"/>
              <a:t> get the best </a:t>
            </a:r>
            <a:r>
              <a:rPr lang="nl-NL" sz="1000" dirty="0" err="1"/>
              <a:t>results</a:t>
            </a:r>
            <a:r>
              <a:rPr lang="nl-NL" sz="1000" dirty="0"/>
              <a:t>.</a:t>
            </a:r>
            <a:endParaRPr lang="en-US" sz="1000" dirty="0"/>
          </a:p>
        </p:txBody>
      </p:sp>
      <p:sp>
        <p:nvSpPr>
          <p:cNvPr id="8" name="Tekstvak 8">
            <a:extLst>
              <a:ext uri="{FF2B5EF4-FFF2-40B4-BE49-F238E27FC236}">
                <a16:creationId xmlns:a16="http://schemas.microsoft.com/office/drawing/2014/main" id="{2F386D28-29DE-4FF1-A773-6CCDC7E99494}"/>
              </a:ext>
            </a:extLst>
          </p:cNvPr>
          <p:cNvSpPr txBox="1"/>
          <p:nvPr/>
        </p:nvSpPr>
        <p:spPr>
          <a:xfrm>
            <a:off x="4860032" y="3003798"/>
            <a:ext cx="3888432" cy="1233671"/>
          </a:xfrm>
          <a:prstGeom prst="rect">
            <a:avLst/>
          </a:prstGeom>
          <a:noFill/>
        </p:spPr>
        <p:txBody>
          <a:bodyPr wrap="square" rtlCol="0">
            <a:spAutoFit/>
          </a:bodyPr>
          <a:lstStyle/>
          <a:p>
            <a:pPr>
              <a:lnSpc>
                <a:spcPct val="150000"/>
              </a:lnSpc>
            </a:pPr>
            <a:r>
              <a:rPr lang="en-US" sz="1000" b="1" dirty="0"/>
              <a:t>Sell treatment plan </a:t>
            </a:r>
          </a:p>
          <a:p>
            <a:pPr>
              <a:lnSpc>
                <a:spcPct val="150000"/>
              </a:lnSpc>
            </a:pPr>
            <a:r>
              <a:rPr lang="nl-NL" sz="1000" dirty="0" err="1"/>
              <a:t>With</a:t>
            </a:r>
            <a:r>
              <a:rPr lang="nl-NL" sz="1000" dirty="0"/>
              <a:t> </a:t>
            </a:r>
            <a:r>
              <a:rPr lang="nl-NL" sz="1000" dirty="0" err="1"/>
              <a:t>CryoSpace</a:t>
            </a:r>
            <a:r>
              <a:rPr lang="nl-NL" sz="1000" dirty="0"/>
              <a:t> </a:t>
            </a:r>
            <a:r>
              <a:rPr lang="nl-NL" sz="1000" dirty="0" err="1"/>
              <a:t>you</a:t>
            </a:r>
            <a:r>
              <a:rPr lang="nl-NL" sz="1000" dirty="0"/>
              <a:t> want </a:t>
            </a:r>
            <a:r>
              <a:rPr lang="nl-NL" sz="1000" dirty="0" err="1"/>
              <a:t>to</a:t>
            </a:r>
            <a:r>
              <a:rPr lang="nl-NL" sz="1000" dirty="0"/>
              <a:t> help </a:t>
            </a:r>
            <a:r>
              <a:rPr lang="nl-NL" sz="1000" dirty="0" err="1"/>
              <a:t>your</a:t>
            </a:r>
            <a:r>
              <a:rPr lang="nl-NL" sz="1000" dirty="0"/>
              <a:t> </a:t>
            </a:r>
            <a:r>
              <a:rPr lang="nl-NL" sz="1000" dirty="0" err="1"/>
              <a:t>customers</a:t>
            </a:r>
            <a:r>
              <a:rPr lang="nl-NL" sz="1000" dirty="0"/>
              <a:t> in the best way </a:t>
            </a:r>
            <a:r>
              <a:rPr lang="nl-NL" sz="1000" dirty="0" err="1"/>
              <a:t>possible</a:t>
            </a:r>
            <a:r>
              <a:rPr lang="nl-NL" sz="1000" dirty="0"/>
              <a:t>. </a:t>
            </a:r>
            <a:r>
              <a:rPr lang="nl-NL" sz="1000" dirty="0" err="1"/>
              <a:t>You</a:t>
            </a:r>
            <a:r>
              <a:rPr lang="nl-NL" sz="1000" dirty="0"/>
              <a:t> are </a:t>
            </a:r>
            <a:r>
              <a:rPr lang="nl-NL" sz="1000" dirty="0" err="1"/>
              <a:t>curious</a:t>
            </a:r>
            <a:r>
              <a:rPr lang="nl-NL" sz="1000" dirty="0"/>
              <a:t> </a:t>
            </a:r>
            <a:r>
              <a:rPr lang="nl-NL" sz="1000" dirty="0" err="1"/>
              <a:t>about</a:t>
            </a:r>
            <a:r>
              <a:rPr lang="nl-NL" sz="1000" dirty="0"/>
              <a:t> </a:t>
            </a:r>
            <a:r>
              <a:rPr lang="nl-NL" sz="1000" dirty="0" err="1"/>
              <a:t>their</a:t>
            </a:r>
            <a:r>
              <a:rPr lang="nl-NL" sz="1000" dirty="0"/>
              <a:t> </a:t>
            </a:r>
            <a:r>
              <a:rPr lang="nl-NL" sz="1000" dirty="0" err="1"/>
              <a:t>problems</a:t>
            </a:r>
            <a:r>
              <a:rPr lang="nl-NL" sz="1000" dirty="0"/>
              <a:t>  </a:t>
            </a:r>
            <a:r>
              <a:rPr lang="nl-NL" sz="1000" dirty="0" err="1"/>
              <a:t>and</a:t>
            </a:r>
            <a:r>
              <a:rPr lang="nl-NL" sz="1000" dirty="0"/>
              <a:t> </a:t>
            </a:r>
            <a:r>
              <a:rPr lang="nl-NL" sz="1000" dirty="0" err="1"/>
              <a:t>their</a:t>
            </a:r>
            <a:r>
              <a:rPr lang="nl-NL" sz="1000" dirty="0"/>
              <a:t> goals </a:t>
            </a:r>
            <a:r>
              <a:rPr lang="nl-NL" sz="1000" dirty="0" err="1"/>
              <a:t>and</a:t>
            </a:r>
            <a:r>
              <a:rPr lang="nl-NL" sz="1000" dirty="0"/>
              <a:t> </a:t>
            </a:r>
            <a:r>
              <a:rPr lang="nl-NL" sz="1000" dirty="0" err="1"/>
              <a:t>you</a:t>
            </a:r>
            <a:r>
              <a:rPr lang="nl-NL" sz="1000" dirty="0"/>
              <a:t> </a:t>
            </a:r>
            <a:r>
              <a:rPr lang="nl-NL" sz="1000" dirty="0" err="1"/>
              <a:t>understand</a:t>
            </a:r>
            <a:r>
              <a:rPr lang="nl-NL" sz="1000" dirty="0"/>
              <a:t> </a:t>
            </a:r>
            <a:r>
              <a:rPr lang="nl-NL" sz="1000" dirty="0" err="1"/>
              <a:t>how</a:t>
            </a:r>
            <a:r>
              <a:rPr lang="nl-NL" sz="1000" dirty="0"/>
              <a:t> </a:t>
            </a:r>
            <a:r>
              <a:rPr lang="nl-NL" sz="1000" dirty="0" err="1"/>
              <a:t>cryotherapy</a:t>
            </a:r>
            <a:r>
              <a:rPr lang="nl-NL" sz="1000" dirty="0"/>
              <a:t> </a:t>
            </a:r>
            <a:r>
              <a:rPr lang="nl-NL" sz="1000" dirty="0" err="1"/>
              <a:t>works</a:t>
            </a:r>
            <a:r>
              <a:rPr lang="nl-NL" sz="1000" dirty="0"/>
              <a:t>. In return, </a:t>
            </a:r>
            <a:r>
              <a:rPr lang="nl-NL" sz="1000" dirty="0" err="1"/>
              <a:t>you</a:t>
            </a:r>
            <a:r>
              <a:rPr lang="nl-NL" sz="1000" dirty="0"/>
              <a:t> </a:t>
            </a:r>
            <a:r>
              <a:rPr lang="nl-NL" sz="1000" dirty="0" err="1"/>
              <a:t>can</a:t>
            </a:r>
            <a:r>
              <a:rPr lang="nl-NL" sz="1000" dirty="0"/>
              <a:t> </a:t>
            </a:r>
            <a:r>
              <a:rPr lang="nl-NL" sz="1000" dirty="0" err="1"/>
              <a:t>provide</a:t>
            </a:r>
            <a:r>
              <a:rPr lang="nl-NL" sz="1000" dirty="0"/>
              <a:t> </a:t>
            </a:r>
            <a:r>
              <a:rPr lang="nl-NL" sz="1000" dirty="0" err="1"/>
              <a:t>them</a:t>
            </a:r>
            <a:r>
              <a:rPr lang="nl-NL" sz="1000" dirty="0"/>
              <a:t> </a:t>
            </a:r>
            <a:r>
              <a:rPr lang="nl-NL" sz="1000" dirty="0" err="1"/>
              <a:t>with</a:t>
            </a:r>
            <a:r>
              <a:rPr lang="nl-NL" sz="1000" dirty="0"/>
              <a:t> a </a:t>
            </a:r>
            <a:r>
              <a:rPr lang="nl-NL" sz="1000" dirty="0" err="1"/>
              <a:t>tailored</a:t>
            </a:r>
            <a:r>
              <a:rPr lang="nl-NL" sz="1000" dirty="0"/>
              <a:t> treatment plan </a:t>
            </a:r>
            <a:r>
              <a:rPr lang="nl-NL" sz="1000" dirty="0" err="1"/>
              <a:t>for</a:t>
            </a:r>
            <a:r>
              <a:rPr lang="nl-NL" sz="1000" dirty="0"/>
              <a:t> </a:t>
            </a:r>
            <a:r>
              <a:rPr lang="nl-NL" sz="1000" dirty="0" err="1"/>
              <a:t>theirneeds</a:t>
            </a:r>
            <a:r>
              <a:rPr lang="nl-NL" sz="1000" dirty="0"/>
              <a:t> </a:t>
            </a:r>
            <a:r>
              <a:rPr lang="nl-NL" sz="1000" dirty="0" err="1"/>
              <a:t>to</a:t>
            </a:r>
            <a:r>
              <a:rPr lang="nl-NL" sz="1000" dirty="0"/>
              <a:t> get the best </a:t>
            </a:r>
            <a:r>
              <a:rPr lang="nl-NL" sz="1000" dirty="0" err="1"/>
              <a:t>results</a:t>
            </a:r>
            <a:r>
              <a:rPr lang="nl-NL" sz="1000" dirty="0"/>
              <a:t>.</a:t>
            </a:r>
            <a:endParaRPr lang="en-US" sz="1000" b="1" dirty="0"/>
          </a:p>
        </p:txBody>
      </p:sp>
      <p:sp>
        <p:nvSpPr>
          <p:cNvPr id="9" name="Tekstvak 8">
            <a:extLst>
              <a:ext uri="{FF2B5EF4-FFF2-40B4-BE49-F238E27FC236}">
                <a16:creationId xmlns:a16="http://schemas.microsoft.com/office/drawing/2014/main" id="{2F386D28-29DE-4FF1-A773-6CCDC7E99494}"/>
              </a:ext>
            </a:extLst>
          </p:cNvPr>
          <p:cNvSpPr txBox="1"/>
          <p:nvPr/>
        </p:nvSpPr>
        <p:spPr>
          <a:xfrm>
            <a:off x="4860032" y="1635646"/>
            <a:ext cx="3888432" cy="1233671"/>
          </a:xfrm>
          <a:prstGeom prst="rect">
            <a:avLst/>
          </a:prstGeom>
          <a:noFill/>
        </p:spPr>
        <p:txBody>
          <a:bodyPr wrap="square" rtlCol="0">
            <a:spAutoFit/>
          </a:bodyPr>
          <a:lstStyle/>
          <a:p>
            <a:pPr>
              <a:lnSpc>
                <a:spcPct val="150000"/>
              </a:lnSpc>
            </a:pPr>
            <a:r>
              <a:rPr lang="en-US" sz="1000" b="1" dirty="0"/>
              <a:t>Explain the possible effects they can experience that day</a:t>
            </a:r>
          </a:p>
          <a:p>
            <a:pPr>
              <a:lnSpc>
                <a:spcPct val="150000"/>
              </a:lnSpc>
            </a:pPr>
            <a:r>
              <a:rPr lang="nl-NL" sz="1000" dirty="0" err="1"/>
              <a:t>With</a:t>
            </a:r>
            <a:r>
              <a:rPr lang="nl-NL" sz="1000" dirty="0"/>
              <a:t> </a:t>
            </a:r>
            <a:r>
              <a:rPr lang="nl-NL" sz="1000" dirty="0" err="1"/>
              <a:t>CryoSpace</a:t>
            </a:r>
            <a:r>
              <a:rPr lang="nl-NL" sz="1000" dirty="0"/>
              <a:t> </a:t>
            </a:r>
            <a:r>
              <a:rPr lang="nl-NL" sz="1000" dirty="0" err="1"/>
              <a:t>you</a:t>
            </a:r>
            <a:r>
              <a:rPr lang="nl-NL" sz="1000" dirty="0"/>
              <a:t> want </a:t>
            </a:r>
            <a:r>
              <a:rPr lang="nl-NL" sz="1000" dirty="0" err="1"/>
              <a:t>to</a:t>
            </a:r>
            <a:r>
              <a:rPr lang="nl-NL" sz="1000" dirty="0"/>
              <a:t> help </a:t>
            </a:r>
            <a:r>
              <a:rPr lang="nl-NL" sz="1000" dirty="0" err="1"/>
              <a:t>your</a:t>
            </a:r>
            <a:r>
              <a:rPr lang="nl-NL" sz="1000" dirty="0"/>
              <a:t> </a:t>
            </a:r>
            <a:r>
              <a:rPr lang="nl-NL" sz="1000" dirty="0" err="1"/>
              <a:t>customers</a:t>
            </a:r>
            <a:r>
              <a:rPr lang="nl-NL" sz="1000" dirty="0"/>
              <a:t> in the best way </a:t>
            </a:r>
            <a:r>
              <a:rPr lang="nl-NL" sz="1000" dirty="0" err="1"/>
              <a:t>possible</a:t>
            </a:r>
            <a:r>
              <a:rPr lang="nl-NL" sz="1000" dirty="0"/>
              <a:t>. </a:t>
            </a:r>
            <a:r>
              <a:rPr lang="nl-NL" sz="1000" dirty="0" err="1"/>
              <a:t>You</a:t>
            </a:r>
            <a:r>
              <a:rPr lang="nl-NL" sz="1000" dirty="0"/>
              <a:t> are </a:t>
            </a:r>
            <a:r>
              <a:rPr lang="nl-NL" sz="1000" dirty="0" err="1"/>
              <a:t>curious</a:t>
            </a:r>
            <a:r>
              <a:rPr lang="nl-NL" sz="1000" dirty="0"/>
              <a:t> </a:t>
            </a:r>
            <a:r>
              <a:rPr lang="nl-NL" sz="1000" dirty="0" err="1"/>
              <a:t>about</a:t>
            </a:r>
            <a:r>
              <a:rPr lang="nl-NL" sz="1000" dirty="0"/>
              <a:t> </a:t>
            </a:r>
            <a:r>
              <a:rPr lang="nl-NL" sz="1000" dirty="0" err="1"/>
              <a:t>their</a:t>
            </a:r>
            <a:r>
              <a:rPr lang="nl-NL" sz="1000" dirty="0"/>
              <a:t> </a:t>
            </a:r>
            <a:r>
              <a:rPr lang="nl-NL" sz="1000" dirty="0" err="1"/>
              <a:t>problems</a:t>
            </a:r>
            <a:r>
              <a:rPr lang="nl-NL" sz="1000" dirty="0"/>
              <a:t>  </a:t>
            </a:r>
            <a:r>
              <a:rPr lang="nl-NL" sz="1000" dirty="0" err="1"/>
              <a:t>and</a:t>
            </a:r>
            <a:r>
              <a:rPr lang="nl-NL" sz="1000" dirty="0"/>
              <a:t> </a:t>
            </a:r>
            <a:r>
              <a:rPr lang="nl-NL" sz="1000" dirty="0" err="1"/>
              <a:t>their</a:t>
            </a:r>
            <a:r>
              <a:rPr lang="nl-NL" sz="1000" dirty="0"/>
              <a:t> goals </a:t>
            </a:r>
            <a:r>
              <a:rPr lang="nl-NL" sz="1000" dirty="0" err="1"/>
              <a:t>and</a:t>
            </a:r>
            <a:r>
              <a:rPr lang="nl-NL" sz="1000" dirty="0"/>
              <a:t> </a:t>
            </a:r>
            <a:r>
              <a:rPr lang="nl-NL" sz="1000" dirty="0" err="1"/>
              <a:t>you</a:t>
            </a:r>
            <a:r>
              <a:rPr lang="nl-NL" sz="1000" dirty="0"/>
              <a:t> </a:t>
            </a:r>
            <a:r>
              <a:rPr lang="nl-NL" sz="1000" dirty="0" err="1"/>
              <a:t>understand</a:t>
            </a:r>
            <a:r>
              <a:rPr lang="nl-NL" sz="1000" dirty="0"/>
              <a:t> </a:t>
            </a:r>
            <a:r>
              <a:rPr lang="nl-NL" sz="1000" dirty="0" err="1"/>
              <a:t>how</a:t>
            </a:r>
            <a:r>
              <a:rPr lang="nl-NL" sz="1000" dirty="0"/>
              <a:t> </a:t>
            </a:r>
            <a:r>
              <a:rPr lang="nl-NL" sz="1000" dirty="0" err="1"/>
              <a:t>cryotherapy</a:t>
            </a:r>
            <a:r>
              <a:rPr lang="nl-NL" sz="1000" dirty="0"/>
              <a:t> </a:t>
            </a:r>
            <a:r>
              <a:rPr lang="nl-NL" sz="1000" dirty="0" err="1"/>
              <a:t>works</a:t>
            </a:r>
            <a:r>
              <a:rPr lang="nl-NL" sz="1000" dirty="0"/>
              <a:t>. In return, </a:t>
            </a:r>
            <a:r>
              <a:rPr lang="nl-NL" sz="1000" dirty="0" err="1"/>
              <a:t>you</a:t>
            </a:r>
            <a:r>
              <a:rPr lang="nl-NL" sz="1000" dirty="0"/>
              <a:t> </a:t>
            </a:r>
            <a:r>
              <a:rPr lang="nl-NL" sz="1000" dirty="0" err="1"/>
              <a:t>can</a:t>
            </a:r>
            <a:r>
              <a:rPr lang="nl-NL" sz="1000" dirty="0"/>
              <a:t> </a:t>
            </a:r>
            <a:r>
              <a:rPr lang="nl-NL" sz="1000" dirty="0" err="1"/>
              <a:t>provide</a:t>
            </a:r>
            <a:r>
              <a:rPr lang="nl-NL" sz="1000" dirty="0"/>
              <a:t> </a:t>
            </a:r>
            <a:r>
              <a:rPr lang="nl-NL" sz="1000" dirty="0" err="1"/>
              <a:t>them</a:t>
            </a:r>
            <a:r>
              <a:rPr lang="nl-NL" sz="1000" dirty="0"/>
              <a:t> </a:t>
            </a:r>
            <a:r>
              <a:rPr lang="nl-NL" sz="1000" dirty="0" err="1"/>
              <a:t>with</a:t>
            </a:r>
            <a:r>
              <a:rPr lang="nl-NL" sz="1000" dirty="0"/>
              <a:t> a </a:t>
            </a:r>
            <a:r>
              <a:rPr lang="nl-NL" sz="1000" dirty="0" err="1"/>
              <a:t>tailored</a:t>
            </a:r>
            <a:r>
              <a:rPr lang="nl-NL" sz="1000" dirty="0"/>
              <a:t> treatment plan </a:t>
            </a:r>
            <a:r>
              <a:rPr lang="nl-NL" sz="1000" dirty="0" err="1"/>
              <a:t>for</a:t>
            </a:r>
            <a:r>
              <a:rPr lang="nl-NL" sz="1000" dirty="0"/>
              <a:t> </a:t>
            </a:r>
            <a:r>
              <a:rPr lang="nl-NL" sz="1000" dirty="0" err="1"/>
              <a:t>their</a:t>
            </a:r>
            <a:r>
              <a:rPr lang="nl-NL" sz="1000" dirty="0"/>
              <a:t> </a:t>
            </a:r>
            <a:r>
              <a:rPr lang="nl-NL" sz="1000" dirty="0" err="1"/>
              <a:t>needs</a:t>
            </a:r>
            <a:r>
              <a:rPr lang="nl-NL" sz="1000" dirty="0"/>
              <a:t> </a:t>
            </a:r>
            <a:r>
              <a:rPr lang="nl-NL" sz="1000" dirty="0" err="1"/>
              <a:t>to</a:t>
            </a:r>
            <a:r>
              <a:rPr lang="nl-NL" sz="1000" dirty="0"/>
              <a:t> get the best </a:t>
            </a:r>
            <a:r>
              <a:rPr lang="nl-NL" sz="1000" dirty="0" err="1"/>
              <a:t>results</a:t>
            </a:r>
            <a:r>
              <a:rPr lang="nl-NL" sz="1000" dirty="0"/>
              <a:t>.</a:t>
            </a:r>
            <a:endParaRPr lang="en-US" sz="1000" b="1" dirty="0"/>
          </a:p>
        </p:txBody>
      </p:sp>
      <p:sp>
        <p:nvSpPr>
          <p:cNvPr id="2" name="Slide Number Placeholder 1"/>
          <p:cNvSpPr>
            <a:spLocks noGrp="1"/>
          </p:cNvSpPr>
          <p:nvPr>
            <p:ph type="sldNum" sz="quarter" idx="12"/>
          </p:nvPr>
        </p:nvSpPr>
        <p:spPr/>
        <p:txBody>
          <a:bodyPr/>
          <a:lstStyle/>
          <a:p>
            <a:fld id="{58E4940F-8CD3-4E94-A3DE-665FD16A847A}" type="slidenum">
              <a:rPr lang="pl-PL" smtClean="0"/>
              <a:t>28</a:t>
            </a:fld>
            <a:endParaRPr lang="pl-PL"/>
          </a:p>
        </p:txBody>
      </p:sp>
    </p:spTree>
    <p:extLst>
      <p:ext uri="{BB962C8B-B14F-4D97-AF65-F5344CB8AC3E}">
        <p14:creationId xmlns:p14="http://schemas.microsoft.com/office/powerpoint/2010/main" val="196576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E4940F-8CD3-4E94-A3DE-665FD16A847A}" type="slidenum">
              <a:rPr lang="pl-PL" smtClean="0"/>
              <a:t>29</a:t>
            </a:fld>
            <a:endParaRPr lang="pl-PL"/>
          </a:p>
        </p:txBody>
      </p:sp>
      <p:sp>
        <p:nvSpPr>
          <p:cNvPr id="6" name="pole tekstowe 1">
            <a:extLst>
              <a:ext uri="{FF2B5EF4-FFF2-40B4-BE49-F238E27FC236}">
                <a16:creationId xmlns:a16="http://schemas.microsoft.com/office/drawing/2014/main" id="{599F9A4C-1F31-44E4-A917-E90F1A34380B}"/>
              </a:ext>
            </a:extLst>
          </p:cNvPr>
          <p:cNvSpPr txBox="1"/>
          <p:nvPr/>
        </p:nvSpPr>
        <p:spPr>
          <a:xfrm>
            <a:off x="4283968" y="1059582"/>
            <a:ext cx="3851797" cy="253916"/>
          </a:xfrm>
          <a:prstGeom prst="rect">
            <a:avLst/>
          </a:prstGeom>
          <a:noFill/>
        </p:spPr>
        <p:txBody>
          <a:bodyPr wrap="square" rtlCol="0">
            <a:spAutoFit/>
          </a:bodyPr>
          <a:lstStyle/>
          <a:p>
            <a:r>
              <a:rPr lang="nl-NL" sz="1050" b="1" dirty="0">
                <a:solidFill>
                  <a:srgbClr val="B2B2B2"/>
                </a:solidFill>
              </a:rPr>
              <a:t>EXAMINATION OF CRYOSPACE OPERATORS </a:t>
            </a:r>
            <a:endParaRPr lang="pl-PL" sz="1050" b="1" dirty="0">
              <a:solidFill>
                <a:srgbClr val="B2B2B2"/>
              </a:solidFill>
            </a:endParaRPr>
          </a:p>
        </p:txBody>
      </p:sp>
      <p:sp>
        <p:nvSpPr>
          <p:cNvPr id="7" name="Tekstvak 5">
            <a:extLst>
              <a:ext uri="{FF2B5EF4-FFF2-40B4-BE49-F238E27FC236}">
                <a16:creationId xmlns:a16="http://schemas.microsoft.com/office/drawing/2014/main" id="{645EC671-4ACE-48BC-BED1-19BE9EB2D982}"/>
              </a:ext>
            </a:extLst>
          </p:cNvPr>
          <p:cNvSpPr txBox="1"/>
          <p:nvPr/>
        </p:nvSpPr>
        <p:spPr>
          <a:xfrm>
            <a:off x="4283968" y="1347614"/>
            <a:ext cx="4127675" cy="2849498"/>
          </a:xfrm>
          <a:prstGeom prst="rect">
            <a:avLst/>
          </a:prstGeom>
          <a:noFill/>
        </p:spPr>
        <p:txBody>
          <a:bodyPr wrap="square" rtlCol="0">
            <a:spAutoFit/>
          </a:bodyPr>
          <a:lstStyle/>
          <a:p>
            <a:pPr>
              <a:lnSpc>
                <a:spcPct val="150000"/>
              </a:lnSpc>
            </a:pPr>
            <a:r>
              <a:rPr lang="en-US" sz="1000" b="1" dirty="0"/>
              <a:t>ADDITIONAL FOCUS TOWARDS</a:t>
            </a:r>
          </a:p>
          <a:p>
            <a:pPr>
              <a:lnSpc>
                <a:spcPct val="150000"/>
              </a:lnSpc>
            </a:pPr>
            <a:r>
              <a:rPr lang="en-US" sz="1000" dirty="0" err="1"/>
              <a:t>Cryotherapy</a:t>
            </a:r>
            <a:r>
              <a:rPr lang="en-US" sz="1000" dirty="0"/>
              <a:t> classifications</a:t>
            </a:r>
          </a:p>
          <a:p>
            <a:pPr>
              <a:lnSpc>
                <a:spcPct val="150000"/>
              </a:lnSpc>
            </a:pPr>
            <a:r>
              <a:rPr lang="en-US" sz="1000" dirty="0"/>
              <a:t>How </a:t>
            </a:r>
            <a:r>
              <a:rPr lang="en-US" sz="1000" dirty="0" err="1"/>
              <a:t>cryotherapy</a:t>
            </a:r>
            <a:r>
              <a:rPr lang="en-US" sz="1000" dirty="0"/>
              <a:t> works </a:t>
            </a:r>
          </a:p>
          <a:p>
            <a:pPr>
              <a:lnSpc>
                <a:spcPct val="150000"/>
              </a:lnSpc>
            </a:pPr>
            <a:r>
              <a:rPr lang="en-US" sz="1000" dirty="0"/>
              <a:t>The benefits of </a:t>
            </a:r>
            <a:r>
              <a:rPr lang="en-US" sz="1000" dirty="0" err="1"/>
              <a:t>cryotherepy</a:t>
            </a:r>
            <a:endParaRPr lang="en-US" sz="1000" dirty="0"/>
          </a:p>
          <a:p>
            <a:pPr>
              <a:lnSpc>
                <a:spcPct val="150000"/>
              </a:lnSpc>
            </a:pPr>
            <a:r>
              <a:rPr lang="en-US" sz="1000" dirty="0"/>
              <a:t>The benefits and features of </a:t>
            </a:r>
            <a:r>
              <a:rPr lang="en-US" sz="1000" dirty="0" err="1"/>
              <a:t>CryoSpace</a:t>
            </a:r>
            <a:endParaRPr lang="en-US" sz="1000" dirty="0"/>
          </a:p>
          <a:p>
            <a:pPr>
              <a:lnSpc>
                <a:spcPct val="150000"/>
              </a:lnSpc>
            </a:pPr>
            <a:r>
              <a:rPr lang="en-US" sz="1000" dirty="0"/>
              <a:t>Technical room requirements</a:t>
            </a:r>
          </a:p>
          <a:p>
            <a:pPr>
              <a:lnSpc>
                <a:spcPct val="150000"/>
              </a:lnSpc>
            </a:pPr>
            <a:r>
              <a:rPr lang="en-US" sz="1000" dirty="0"/>
              <a:t>Liquid nitrogen cylinder requirements</a:t>
            </a:r>
          </a:p>
          <a:p>
            <a:pPr>
              <a:lnSpc>
                <a:spcPct val="150000"/>
              </a:lnSpc>
            </a:pPr>
            <a:r>
              <a:rPr lang="en-US" sz="1000" dirty="0"/>
              <a:t>The role of </a:t>
            </a:r>
            <a:r>
              <a:rPr lang="en-US" sz="1000" dirty="0" err="1"/>
              <a:t>CryoSpace</a:t>
            </a:r>
            <a:r>
              <a:rPr lang="en-US" sz="1000" dirty="0"/>
              <a:t> operators</a:t>
            </a:r>
          </a:p>
          <a:p>
            <a:pPr>
              <a:lnSpc>
                <a:spcPct val="150000"/>
              </a:lnSpc>
            </a:pPr>
            <a:r>
              <a:rPr lang="en-US" sz="1000" dirty="0"/>
              <a:t>Risks of </a:t>
            </a:r>
            <a:r>
              <a:rPr lang="en-US" sz="1000" dirty="0" err="1"/>
              <a:t>Cryotherapy</a:t>
            </a:r>
            <a:endParaRPr lang="en-US" sz="1000" dirty="0"/>
          </a:p>
          <a:p>
            <a:pPr>
              <a:lnSpc>
                <a:spcPct val="150000"/>
              </a:lnSpc>
            </a:pPr>
            <a:r>
              <a:rPr lang="en-US" sz="1000" dirty="0"/>
              <a:t>Contra-indications</a:t>
            </a:r>
          </a:p>
          <a:p>
            <a:pPr>
              <a:lnSpc>
                <a:spcPct val="150000"/>
              </a:lnSpc>
            </a:pPr>
            <a:r>
              <a:rPr lang="en-US" sz="1000" dirty="0"/>
              <a:t>Safety protocols</a:t>
            </a:r>
          </a:p>
          <a:p>
            <a:pPr>
              <a:lnSpc>
                <a:spcPct val="150000"/>
              </a:lnSpc>
            </a:pPr>
            <a:r>
              <a:rPr lang="en-US" sz="1000" dirty="0"/>
              <a:t>Treatment protocols</a:t>
            </a:r>
            <a:endParaRPr lang="en-US" sz="1000" b="1" dirty="0"/>
          </a:p>
        </p:txBody>
      </p:sp>
    </p:spTree>
    <p:extLst>
      <p:ext uri="{BB962C8B-B14F-4D97-AF65-F5344CB8AC3E}">
        <p14:creationId xmlns:p14="http://schemas.microsoft.com/office/powerpoint/2010/main" val="2504489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E4940F-8CD3-4E94-A3DE-665FD16A847A}" type="slidenum">
              <a:rPr lang="pl-PL" smtClean="0"/>
              <a:t>3</a:t>
            </a:fld>
            <a:endParaRPr lang="pl-PL"/>
          </a:p>
        </p:txBody>
      </p:sp>
      <p:sp>
        <p:nvSpPr>
          <p:cNvPr id="5" name="pole tekstowe 1">
            <a:extLst>
              <a:ext uri="{FF2B5EF4-FFF2-40B4-BE49-F238E27FC236}">
                <a16:creationId xmlns:a16="http://schemas.microsoft.com/office/drawing/2014/main" id="{8909BF4D-31E1-42F7-AEFA-D2616CF72135}"/>
              </a:ext>
            </a:extLst>
          </p:cNvPr>
          <p:cNvSpPr txBox="1"/>
          <p:nvPr/>
        </p:nvSpPr>
        <p:spPr>
          <a:xfrm>
            <a:off x="2843808" y="1923678"/>
            <a:ext cx="3225377" cy="415498"/>
          </a:xfrm>
          <a:prstGeom prst="rect">
            <a:avLst/>
          </a:prstGeom>
          <a:noFill/>
        </p:spPr>
        <p:txBody>
          <a:bodyPr wrap="square" rtlCol="0">
            <a:spAutoFit/>
          </a:bodyPr>
          <a:lstStyle/>
          <a:p>
            <a:pPr algn="ctr"/>
            <a:r>
              <a:rPr lang="nl-NL" sz="1050" b="1" dirty="0">
                <a:solidFill>
                  <a:schemeClr val="tx2">
                    <a:lumMod val="60000"/>
                    <a:lumOff val="40000"/>
                  </a:schemeClr>
                </a:solidFill>
              </a:rPr>
              <a:t>CRYOTHERAPY BY CRYOSPACE</a:t>
            </a:r>
          </a:p>
          <a:p>
            <a:pPr algn="ctr"/>
            <a:r>
              <a:rPr lang="en-US" sz="1050" b="1" dirty="0"/>
              <a:t>General Information</a:t>
            </a:r>
            <a:endParaRPr lang="nl-NL" sz="1050" b="1" dirty="0">
              <a:solidFill>
                <a:schemeClr val="tx2">
                  <a:lumMod val="60000"/>
                  <a:lumOff val="40000"/>
                </a:schemeClr>
              </a:solidFill>
            </a:endParaRPr>
          </a:p>
        </p:txBody>
      </p:sp>
    </p:spTree>
    <p:extLst>
      <p:ext uri="{BB962C8B-B14F-4D97-AF65-F5344CB8AC3E}">
        <p14:creationId xmlns:p14="http://schemas.microsoft.com/office/powerpoint/2010/main" val="40189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E4940F-8CD3-4E94-A3DE-665FD16A847A}" type="slidenum">
              <a:rPr lang="pl-PL" smtClean="0"/>
              <a:t>30</a:t>
            </a:fld>
            <a:endParaRPr lang="pl-PL"/>
          </a:p>
        </p:txBody>
      </p:sp>
      <p:sp>
        <p:nvSpPr>
          <p:cNvPr id="5" name="pole tekstowe 1">
            <a:extLst>
              <a:ext uri="{FF2B5EF4-FFF2-40B4-BE49-F238E27FC236}">
                <a16:creationId xmlns:a16="http://schemas.microsoft.com/office/drawing/2014/main" id="{8909BF4D-31E1-42F7-AEFA-D2616CF72135}"/>
              </a:ext>
            </a:extLst>
          </p:cNvPr>
          <p:cNvSpPr txBox="1"/>
          <p:nvPr/>
        </p:nvSpPr>
        <p:spPr>
          <a:xfrm>
            <a:off x="2843808" y="1923678"/>
            <a:ext cx="3225377" cy="415498"/>
          </a:xfrm>
          <a:prstGeom prst="rect">
            <a:avLst/>
          </a:prstGeom>
          <a:noFill/>
        </p:spPr>
        <p:txBody>
          <a:bodyPr wrap="square" rtlCol="0">
            <a:spAutoFit/>
          </a:bodyPr>
          <a:lstStyle/>
          <a:p>
            <a:pPr algn="ctr"/>
            <a:r>
              <a:rPr lang="nl-NL" sz="1050" b="1" dirty="0">
                <a:solidFill>
                  <a:schemeClr val="tx2">
                    <a:lumMod val="60000"/>
                    <a:lumOff val="40000"/>
                  </a:schemeClr>
                </a:solidFill>
              </a:rPr>
              <a:t>CRYOTHERAPY BY CRYOSPACE</a:t>
            </a:r>
          </a:p>
          <a:p>
            <a:pPr algn="ctr"/>
            <a:r>
              <a:rPr lang="en-US" sz="1050" b="1" dirty="0"/>
              <a:t>Our Product Presentation</a:t>
            </a:r>
            <a:endParaRPr lang="nl-NL" sz="1050" b="1" dirty="0">
              <a:solidFill>
                <a:schemeClr val="tx2">
                  <a:lumMod val="60000"/>
                  <a:lumOff val="40000"/>
                </a:schemeClr>
              </a:solidFill>
            </a:endParaRPr>
          </a:p>
        </p:txBody>
      </p:sp>
    </p:spTree>
    <p:extLst>
      <p:ext uri="{BB962C8B-B14F-4D97-AF65-F5344CB8AC3E}">
        <p14:creationId xmlns:p14="http://schemas.microsoft.com/office/powerpoint/2010/main" val="668138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kist&#10;&#10;Automatisch gegenereerde beschrijving">
            <a:extLst>
              <a:ext uri="{FF2B5EF4-FFF2-40B4-BE49-F238E27FC236}">
                <a16:creationId xmlns:a16="http://schemas.microsoft.com/office/drawing/2014/main" id="{AD9E8EA5-99E1-4B1F-B3F9-1D41EBBB75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986" b="7744"/>
          <a:stretch/>
        </p:blipFill>
        <p:spPr>
          <a:xfrm>
            <a:off x="251520" y="-2"/>
            <a:ext cx="9144000" cy="5143502"/>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90106"/>
            <a:ext cx="9144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E1CBA91-3D4A-4027-8A60-15AD8C32585B}"/>
              </a:ext>
            </a:extLst>
          </p:cNvPr>
          <p:cNvSpPr>
            <a:spLocks noGrp="1"/>
          </p:cNvSpPr>
          <p:nvPr>
            <p:ph type="title"/>
          </p:nvPr>
        </p:nvSpPr>
        <p:spPr>
          <a:xfrm>
            <a:off x="392906" y="3987930"/>
            <a:ext cx="8408194" cy="558627"/>
          </a:xfrm>
        </p:spPr>
        <p:txBody>
          <a:bodyPr vert="horz" lIns="91440" tIns="45720" rIns="91440" bIns="45720" rtlCol="0" anchor="ctr">
            <a:normAutofit/>
          </a:bodyPr>
          <a:lstStyle/>
          <a:p>
            <a:pPr>
              <a:lnSpc>
                <a:spcPct val="90000"/>
              </a:lnSpc>
            </a:pPr>
            <a:r>
              <a:rPr lang="nl-NL" sz="3200" b="1" dirty="0">
                <a:latin typeface="Avenir LT Std 55 Roman" pitchFamily="34" charset="0"/>
              </a:rPr>
              <a:t>THE COOLEST </a:t>
            </a:r>
            <a:r>
              <a:rPr lang="nl-NL" sz="3200" dirty="0">
                <a:latin typeface="Avenir LT Std 55 Roman" pitchFamily="34" charset="0"/>
              </a:rPr>
              <a:t>PLACE ON EARTH</a:t>
            </a:r>
            <a:endParaRPr lang="en-US" sz="3600" dirty="0"/>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931487"/>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113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1" name="Afbeelding 10">
            <a:extLst>
              <a:ext uri="{FF2B5EF4-FFF2-40B4-BE49-F238E27FC236}">
                <a16:creationId xmlns:a16="http://schemas.microsoft.com/office/drawing/2014/main" id="{3D615DA4-2726-4775-9803-E77904F701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7170" y="211762"/>
            <a:ext cx="2216829" cy="631796"/>
          </a:xfrm>
          <a:prstGeom prst="rect">
            <a:avLst/>
          </a:prstGeom>
        </p:spPr>
      </p:pic>
      <p:sp>
        <p:nvSpPr>
          <p:cNvPr id="3" name="Slide Number Placeholder 2"/>
          <p:cNvSpPr>
            <a:spLocks noGrp="1"/>
          </p:cNvSpPr>
          <p:nvPr>
            <p:ph type="sldNum" sz="quarter" idx="12"/>
          </p:nvPr>
        </p:nvSpPr>
        <p:spPr/>
        <p:txBody>
          <a:bodyPr/>
          <a:lstStyle/>
          <a:p>
            <a:fld id="{58E4940F-8CD3-4E94-A3DE-665FD16A847A}" type="slidenum">
              <a:rPr lang="pl-PL" smtClean="0"/>
              <a:t>31</a:t>
            </a:fld>
            <a:endParaRPr lang="pl-PL"/>
          </a:p>
        </p:txBody>
      </p:sp>
    </p:spTree>
    <p:extLst>
      <p:ext uri="{BB962C8B-B14F-4D97-AF65-F5344CB8AC3E}">
        <p14:creationId xmlns:p14="http://schemas.microsoft.com/office/powerpoint/2010/main" val="190023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862C165-2468-46BE-903C-1E6A65B5B9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6102" y="267494"/>
            <a:ext cx="1619878" cy="461665"/>
          </a:xfrm>
          <a:prstGeom prst="rect">
            <a:avLst/>
          </a:prstGeom>
        </p:spPr>
      </p:pic>
      <p:pic>
        <p:nvPicPr>
          <p:cNvPr id="4" name="Afbeelding 3" descr="Afbeelding met buiten&#10;&#10;Automatisch gegenereerde beschrijving">
            <a:extLst>
              <a:ext uri="{FF2B5EF4-FFF2-40B4-BE49-F238E27FC236}">
                <a16:creationId xmlns:a16="http://schemas.microsoft.com/office/drawing/2014/main" id="{1F1B1699-5A6D-49EA-9187-6A4E6BEEF7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164554"/>
            <a:ext cx="3738123" cy="5616624"/>
          </a:xfrm>
          <a:prstGeom prst="rect">
            <a:avLst/>
          </a:prstGeom>
        </p:spPr>
      </p:pic>
      <p:sp>
        <p:nvSpPr>
          <p:cNvPr id="10" name="pole tekstowe 1">
            <a:extLst>
              <a:ext uri="{FF2B5EF4-FFF2-40B4-BE49-F238E27FC236}">
                <a16:creationId xmlns:a16="http://schemas.microsoft.com/office/drawing/2014/main" id="{9438C2EB-D0FA-4ACB-9CC0-6823A626DABB}"/>
              </a:ext>
            </a:extLst>
          </p:cNvPr>
          <p:cNvSpPr txBox="1"/>
          <p:nvPr/>
        </p:nvSpPr>
        <p:spPr>
          <a:xfrm>
            <a:off x="4355976" y="1260797"/>
            <a:ext cx="3225377" cy="253916"/>
          </a:xfrm>
          <a:prstGeom prst="rect">
            <a:avLst/>
          </a:prstGeom>
          <a:noFill/>
        </p:spPr>
        <p:txBody>
          <a:bodyPr wrap="square" rtlCol="0">
            <a:spAutoFit/>
          </a:bodyPr>
          <a:lstStyle/>
          <a:p>
            <a:r>
              <a:rPr lang="nl-NL" sz="1050" b="1" dirty="0">
                <a:solidFill>
                  <a:schemeClr val="tx2">
                    <a:lumMod val="60000"/>
                    <a:lumOff val="40000"/>
                  </a:schemeClr>
                </a:solidFill>
              </a:rPr>
              <a:t>CRYOTHERAPY</a:t>
            </a:r>
            <a:endParaRPr lang="pl-PL" sz="1050" b="1" dirty="0">
              <a:solidFill>
                <a:schemeClr val="tx2">
                  <a:lumMod val="60000"/>
                  <a:lumOff val="40000"/>
                </a:schemeClr>
              </a:solidFill>
            </a:endParaRPr>
          </a:p>
        </p:txBody>
      </p:sp>
      <p:sp>
        <p:nvSpPr>
          <p:cNvPr id="11" name="Tekstvak 10">
            <a:extLst>
              <a:ext uri="{FF2B5EF4-FFF2-40B4-BE49-F238E27FC236}">
                <a16:creationId xmlns:a16="http://schemas.microsoft.com/office/drawing/2014/main" id="{B5C810AB-247A-4B36-9360-FF267CE23AC3}"/>
              </a:ext>
            </a:extLst>
          </p:cNvPr>
          <p:cNvSpPr txBox="1"/>
          <p:nvPr/>
        </p:nvSpPr>
        <p:spPr>
          <a:xfrm>
            <a:off x="4355976" y="1436980"/>
            <a:ext cx="4320480" cy="1061829"/>
          </a:xfrm>
          <a:prstGeom prst="rect">
            <a:avLst/>
          </a:prstGeom>
          <a:noFill/>
        </p:spPr>
        <p:txBody>
          <a:bodyPr wrap="square" rtlCol="0">
            <a:spAutoFit/>
          </a:bodyPr>
          <a:lstStyle/>
          <a:p>
            <a:pPr algn="just">
              <a:lnSpc>
                <a:spcPct val="150000"/>
              </a:lnSpc>
            </a:pPr>
            <a:r>
              <a:rPr lang="en-US" sz="1000" dirty="0"/>
              <a:t>Whole Body Cryotherapy is "</a:t>
            </a:r>
            <a:r>
              <a:rPr lang="en-US" sz="1000" b="1" dirty="0"/>
              <a:t>accelerated cooling</a:t>
            </a:r>
            <a:r>
              <a:rPr lang="en-US" sz="1000" dirty="0"/>
              <a:t>" of the body for </a:t>
            </a:r>
            <a:r>
              <a:rPr lang="en-US" sz="1000" b="1" dirty="0"/>
              <a:t>therapeutic purposes</a:t>
            </a:r>
            <a:r>
              <a:rPr lang="en-US" sz="1000" dirty="0"/>
              <a:t>. During the treatment, the cabin will be cooled to a maximum of</a:t>
            </a:r>
            <a:r>
              <a:rPr lang="en-US" sz="1000" b="1" dirty="0"/>
              <a:t> -180˚ Celsius</a:t>
            </a:r>
            <a:r>
              <a:rPr lang="en-US" sz="1000" dirty="0"/>
              <a:t> for a maximum duration of </a:t>
            </a:r>
            <a:r>
              <a:rPr lang="en-US" sz="1000" b="1" dirty="0"/>
              <a:t>3 minutes</a:t>
            </a:r>
            <a:r>
              <a:rPr lang="en-US" sz="1000" dirty="0"/>
              <a:t>.</a:t>
            </a:r>
            <a:endParaRPr lang="pl-PL" sz="1000" dirty="0"/>
          </a:p>
          <a:p>
            <a:pPr algn="just"/>
            <a:endParaRPr lang="x-none" dirty="0"/>
          </a:p>
        </p:txBody>
      </p:sp>
      <p:sp>
        <p:nvSpPr>
          <p:cNvPr id="12" name="pole tekstowe 1">
            <a:extLst>
              <a:ext uri="{FF2B5EF4-FFF2-40B4-BE49-F238E27FC236}">
                <a16:creationId xmlns:a16="http://schemas.microsoft.com/office/drawing/2014/main" id="{D93C68DE-ADE3-45F2-B4E0-8F30A2AFEBDC}"/>
              </a:ext>
            </a:extLst>
          </p:cNvPr>
          <p:cNvSpPr txBox="1"/>
          <p:nvPr/>
        </p:nvSpPr>
        <p:spPr>
          <a:xfrm>
            <a:off x="4355976" y="2615073"/>
            <a:ext cx="3225377" cy="253916"/>
          </a:xfrm>
          <a:prstGeom prst="rect">
            <a:avLst/>
          </a:prstGeom>
          <a:noFill/>
        </p:spPr>
        <p:txBody>
          <a:bodyPr wrap="square" rtlCol="0">
            <a:spAutoFit/>
          </a:bodyPr>
          <a:lstStyle/>
          <a:p>
            <a:r>
              <a:rPr lang="nl-NL" sz="1050" b="1" dirty="0">
                <a:solidFill>
                  <a:schemeClr val="tx2">
                    <a:lumMod val="60000"/>
                    <a:lumOff val="40000"/>
                  </a:schemeClr>
                </a:solidFill>
              </a:rPr>
              <a:t>THERAPEUTIC PURPOSES</a:t>
            </a:r>
            <a:endParaRPr lang="pl-PL" sz="1050" b="1" dirty="0">
              <a:solidFill>
                <a:schemeClr val="tx2">
                  <a:lumMod val="60000"/>
                  <a:lumOff val="40000"/>
                </a:schemeClr>
              </a:solidFill>
            </a:endParaRPr>
          </a:p>
        </p:txBody>
      </p:sp>
      <p:sp>
        <p:nvSpPr>
          <p:cNvPr id="13" name="Tekstvak 12">
            <a:extLst>
              <a:ext uri="{FF2B5EF4-FFF2-40B4-BE49-F238E27FC236}">
                <a16:creationId xmlns:a16="http://schemas.microsoft.com/office/drawing/2014/main" id="{A59FD43E-D1AA-4A54-A2C3-061FB4A7A1E4}"/>
              </a:ext>
            </a:extLst>
          </p:cNvPr>
          <p:cNvSpPr txBox="1"/>
          <p:nvPr/>
        </p:nvSpPr>
        <p:spPr>
          <a:xfrm>
            <a:off x="4355976" y="2791256"/>
            <a:ext cx="4320480" cy="1292662"/>
          </a:xfrm>
          <a:prstGeom prst="rect">
            <a:avLst/>
          </a:prstGeom>
          <a:noFill/>
        </p:spPr>
        <p:txBody>
          <a:bodyPr wrap="square" rtlCol="0">
            <a:spAutoFit/>
          </a:bodyPr>
          <a:lstStyle/>
          <a:p>
            <a:pPr algn="just">
              <a:lnSpc>
                <a:spcPct val="150000"/>
              </a:lnSpc>
            </a:pPr>
            <a:r>
              <a:rPr lang="en-US" sz="1000" dirty="0"/>
              <a:t>To </a:t>
            </a:r>
            <a:r>
              <a:rPr lang="en-US" sz="1000" b="1" dirty="0"/>
              <a:t>improve the blood circulation with enriched and healthy blood </a:t>
            </a:r>
            <a:r>
              <a:rPr lang="en-US" sz="1000" dirty="0"/>
              <a:t>and to stimulate the </a:t>
            </a:r>
            <a:r>
              <a:rPr lang="en-US" sz="1000" b="1" dirty="0"/>
              <a:t>hormonal production</a:t>
            </a:r>
            <a:r>
              <a:rPr lang="en-US" sz="1000" dirty="0"/>
              <a:t>. As a result you can experience accelerated recovery, pain and stress relief, weight loss, and an </a:t>
            </a:r>
            <a:r>
              <a:rPr lang="en-US" sz="1000" b="1" dirty="0"/>
              <a:t>improved overall well-being</a:t>
            </a:r>
            <a:r>
              <a:rPr lang="en-US" sz="1000" dirty="0"/>
              <a:t>.</a:t>
            </a:r>
            <a:endParaRPr lang="pl-PL" sz="1000" dirty="0"/>
          </a:p>
          <a:p>
            <a:pPr algn="just"/>
            <a:endParaRPr lang="x-none" dirty="0"/>
          </a:p>
        </p:txBody>
      </p:sp>
      <p:sp>
        <p:nvSpPr>
          <p:cNvPr id="2" name="Slide Number Placeholder 1"/>
          <p:cNvSpPr>
            <a:spLocks noGrp="1"/>
          </p:cNvSpPr>
          <p:nvPr>
            <p:ph type="sldNum" sz="quarter" idx="12"/>
          </p:nvPr>
        </p:nvSpPr>
        <p:spPr/>
        <p:txBody>
          <a:bodyPr/>
          <a:lstStyle/>
          <a:p>
            <a:fld id="{58E4940F-8CD3-4E94-A3DE-665FD16A847A}" type="slidenum">
              <a:rPr lang="pl-PL" smtClean="0"/>
              <a:t>32</a:t>
            </a:fld>
            <a:endParaRPr lang="pl-PL"/>
          </a:p>
        </p:txBody>
      </p:sp>
    </p:spTree>
    <p:extLst>
      <p:ext uri="{BB962C8B-B14F-4D97-AF65-F5344CB8AC3E}">
        <p14:creationId xmlns:p14="http://schemas.microsoft.com/office/powerpoint/2010/main" val="1412761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8719" r="18434"/>
          <a:stretch/>
        </p:blipFill>
        <p:spPr bwMode="auto">
          <a:xfrm>
            <a:off x="4562839" y="-126238"/>
            <a:ext cx="4695998" cy="2949234"/>
          </a:xfrm>
          <a:prstGeom prst="rect">
            <a:avLst/>
          </a:prstGeom>
          <a:noFill/>
          <a:effectLst>
            <a:softEdge rad="5334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7" name="Picture 3" descr="M:\Pragma Health\Cryofit\_CryoSpace\CryoSpace Hybrid\Media\SNC-02_hybrid_concept_2018_0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16"/>
          <a:stretch/>
        </p:blipFill>
        <p:spPr bwMode="auto">
          <a:xfrm>
            <a:off x="3707904" y="836835"/>
            <a:ext cx="7005896" cy="4714917"/>
          </a:xfrm>
          <a:prstGeom prst="rect">
            <a:avLst/>
          </a:prstGeom>
          <a:noFill/>
          <a:effectLst>
            <a:softEdge rad="533400"/>
          </a:effectLst>
          <a:extLst>
            <a:ext uri="{909E8E84-426E-40dd-AFC4-6F175D3DCCD1}">
              <a14:hiddenFill xmlns=""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pole tekstowe 1">
            <a:extLst>
              <a:ext uri="{FF2B5EF4-FFF2-40B4-BE49-F238E27FC236}">
                <a16:creationId xmlns:a16="http://schemas.microsoft.com/office/drawing/2014/main" id="{375A22AB-E0BA-470B-98C4-D3A12D832934}"/>
              </a:ext>
            </a:extLst>
          </p:cNvPr>
          <p:cNvSpPr txBox="1"/>
          <p:nvPr/>
        </p:nvSpPr>
        <p:spPr>
          <a:xfrm>
            <a:off x="491289" y="448816"/>
            <a:ext cx="4224728" cy="495560"/>
          </a:xfrm>
          <a:prstGeom prst="rect">
            <a:avLst/>
          </a:prstGeom>
        </p:spPr>
        <p:txBody>
          <a:bodyPr vert="horz" lIns="91440" tIns="45720" rIns="91440" bIns="45720" rtlCol="0" anchor="t">
            <a:normAutofit fontScale="85000" lnSpcReduction="10000"/>
          </a:bodyPr>
          <a:lstStyle/>
          <a:p>
            <a:pPr>
              <a:lnSpc>
                <a:spcPct val="90000"/>
              </a:lnSpc>
              <a:spcBef>
                <a:spcPct val="0"/>
              </a:spcBef>
              <a:spcAft>
                <a:spcPts val="600"/>
              </a:spcAft>
            </a:pPr>
            <a:r>
              <a:rPr lang="en-US" sz="3200" b="1" dirty="0">
                <a:solidFill>
                  <a:schemeClr val="accent5"/>
                </a:solidFill>
                <a:latin typeface="+mj-lt"/>
                <a:ea typeface="+mj-ea"/>
                <a:cs typeface="+mj-cs"/>
              </a:rPr>
              <a:t>CRYO FOR PERFORMANCE</a:t>
            </a:r>
          </a:p>
        </p:txBody>
      </p:sp>
      <p:sp>
        <p:nvSpPr>
          <p:cNvPr id="12" name="pole tekstowe 1">
            <a:extLst>
              <a:ext uri="{FF2B5EF4-FFF2-40B4-BE49-F238E27FC236}">
                <a16:creationId xmlns:a16="http://schemas.microsoft.com/office/drawing/2014/main" id="{9FA2820A-AE62-442C-A13A-23982B88A23E}"/>
              </a:ext>
            </a:extLst>
          </p:cNvPr>
          <p:cNvSpPr txBox="1"/>
          <p:nvPr/>
        </p:nvSpPr>
        <p:spPr>
          <a:xfrm>
            <a:off x="514480" y="764356"/>
            <a:ext cx="3604497" cy="360040"/>
          </a:xfrm>
          <a:prstGeom prst="rect">
            <a:avLst/>
          </a:prstGeom>
        </p:spPr>
        <p:txBody>
          <a:bodyPr vert="horz" lIns="91440" tIns="45720" rIns="91440" bIns="45720" rtlCol="0" anchor="t">
            <a:normAutofit fontScale="92500"/>
          </a:bodyPr>
          <a:lstStyle/>
          <a:p>
            <a:pPr>
              <a:lnSpc>
                <a:spcPct val="90000"/>
              </a:lnSpc>
              <a:spcBef>
                <a:spcPct val="0"/>
              </a:spcBef>
              <a:spcAft>
                <a:spcPts val="600"/>
              </a:spcAft>
            </a:pPr>
            <a:r>
              <a:rPr lang="en-US" sz="1400" b="1" dirty="0">
                <a:latin typeface="+mj-lt"/>
                <a:ea typeface="+mj-ea"/>
                <a:cs typeface="+mj-cs"/>
              </a:rPr>
              <a:t>To increase physical and intellectual performance.</a:t>
            </a:r>
          </a:p>
        </p:txBody>
      </p:sp>
      <p:sp>
        <p:nvSpPr>
          <p:cNvPr id="13" name="Tekstvak 12">
            <a:extLst>
              <a:ext uri="{FF2B5EF4-FFF2-40B4-BE49-F238E27FC236}">
                <a16:creationId xmlns:a16="http://schemas.microsoft.com/office/drawing/2014/main" id="{C0AB11C3-5C95-47F2-AD1B-89C7D4EA19AE}"/>
              </a:ext>
            </a:extLst>
          </p:cNvPr>
          <p:cNvSpPr txBox="1"/>
          <p:nvPr/>
        </p:nvSpPr>
        <p:spPr>
          <a:xfrm>
            <a:off x="563295" y="1168896"/>
            <a:ext cx="3973993" cy="3347070"/>
          </a:xfrm>
          <a:prstGeom prst="rect">
            <a:avLst/>
          </a:prstGeom>
          <a:noFill/>
        </p:spPr>
        <p:txBody>
          <a:bodyPr wrap="square" rtlCol="0">
            <a:spAutoFit/>
          </a:bodyPr>
          <a:lstStyle/>
          <a:p>
            <a:pPr>
              <a:lnSpc>
                <a:spcPct val="150000"/>
              </a:lnSpc>
              <a:spcAft>
                <a:spcPts val="600"/>
              </a:spcAft>
              <a:buClr>
                <a:schemeClr val="accent5"/>
              </a:buClr>
              <a:buSzPct val="150000"/>
            </a:pPr>
            <a:r>
              <a:rPr lang="en-US" sz="900" dirty="0"/>
              <a:t>With whole-body cryotherapy, you increase physical and mental performance and simultaneously reduce the risk of injury. Treatment up to three minutes facilitates the following physiological and psychological processes in the body:</a:t>
            </a:r>
          </a:p>
          <a:p>
            <a:pPr marL="285750" indent="-285750">
              <a:spcAft>
                <a:spcPts val="600"/>
              </a:spcAft>
              <a:buClr>
                <a:schemeClr val="accent5"/>
              </a:buClr>
              <a:buSzPct val="150000"/>
              <a:buFont typeface="Wingdings" panose="05000000000000000000" pitchFamily="2" charset="2"/>
              <a:buChar char="§"/>
            </a:pPr>
            <a:r>
              <a:rPr lang="en-US" sz="900" dirty="0"/>
              <a:t>Improvement of the cognitive and physiological provision of performance</a:t>
            </a:r>
          </a:p>
          <a:p>
            <a:pPr marL="285750" indent="-285750">
              <a:spcAft>
                <a:spcPts val="600"/>
              </a:spcAft>
              <a:buClr>
                <a:schemeClr val="accent5"/>
              </a:buClr>
              <a:buSzPct val="150000"/>
              <a:buFont typeface="Wingdings" panose="05000000000000000000" pitchFamily="2" charset="2"/>
              <a:buChar char="§"/>
            </a:pPr>
            <a:r>
              <a:rPr lang="en-US" sz="900" dirty="0"/>
              <a:t>Accelerates recovery and regeneration processes after overloads and injuries </a:t>
            </a:r>
          </a:p>
          <a:p>
            <a:pPr marL="285750" indent="-285750">
              <a:spcAft>
                <a:spcPts val="600"/>
              </a:spcAft>
              <a:buClr>
                <a:schemeClr val="accent5"/>
              </a:buClr>
              <a:buSzPct val="150000"/>
              <a:buFont typeface="Wingdings" panose="05000000000000000000" pitchFamily="2" charset="2"/>
              <a:buChar char="§"/>
            </a:pPr>
            <a:r>
              <a:rPr lang="en-US" sz="900" dirty="0"/>
              <a:t>Facilitates therapies to reduce hypertension in the muscular system</a:t>
            </a:r>
          </a:p>
          <a:p>
            <a:pPr marL="285750" indent="-285750">
              <a:spcAft>
                <a:spcPts val="600"/>
              </a:spcAft>
              <a:buClr>
                <a:schemeClr val="accent5"/>
              </a:buClr>
              <a:buSzPct val="150000"/>
              <a:buFont typeface="Wingdings" panose="05000000000000000000" pitchFamily="2" charset="2"/>
              <a:buChar char="§"/>
            </a:pPr>
            <a:r>
              <a:rPr lang="en-US" sz="900" dirty="0"/>
              <a:t>Increases the energy level and improves sleep quality</a:t>
            </a:r>
          </a:p>
          <a:p>
            <a:pPr marL="285750" indent="-285750">
              <a:spcAft>
                <a:spcPts val="600"/>
              </a:spcAft>
              <a:buClr>
                <a:schemeClr val="accent5"/>
              </a:buClr>
              <a:buSzPct val="150000"/>
              <a:buFont typeface="Wingdings" panose="05000000000000000000" pitchFamily="2" charset="2"/>
              <a:buChar char="§"/>
            </a:pPr>
            <a:r>
              <a:rPr lang="en-US" sz="900" dirty="0"/>
              <a:t>Pain relief with concomitant anti-inflammatory effect (analgesic effect and anti-swelling effect)</a:t>
            </a:r>
          </a:p>
          <a:p>
            <a:pPr marL="285750" indent="-285750">
              <a:spcAft>
                <a:spcPts val="600"/>
              </a:spcAft>
              <a:buClr>
                <a:schemeClr val="accent5"/>
              </a:buClr>
              <a:buSzPct val="150000"/>
              <a:buFont typeface="Wingdings" panose="05000000000000000000" pitchFamily="2" charset="2"/>
              <a:buChar char="§"/>
            </a:pPr>
            <a:r>
              <a:rPr lang="en-US" sz="900" dirty="0"/>
              <a:t>Increase of serum beta-endorphins, noradrenalin, adrenalin and testosterone</a:t>
            </a:r>
          </a:p>
          <a:p>
            <a:pPr marL="285750" indent="-285750">
              <a:spcAft>
                <a:spcPts val="600"/>
              </a:spcAft>
              <a:buClr>
                <a:schemeClr val="accent5"/>
              </a:buClr>
              <a:buSzPct val="150000"/>
              <a:buFont typeface="Wingdings" panose="05000000000000000000" pitchFamily="2" charset="2"/>
              <a:buChar char="§"/>
            </a:pPr>
            <a:r>
              <a:rPr lang="en-US" sz="900" dirty="0"/>
              <a:t>Improvement of immune system activity</a:t>
            </a:r>
          </a:p>
          <a:p>
            <a:pPr marL="285750" indent="-285750">
              <a:spcAft>
                <a:spcPts val="600"/>
              </a:spcAft>
              <a:buClr>
                <a:schemeClr val="accent5"/>
              </a:buClr>
              <a:buSzPct val="150000"/>
              <a:buFont typeface="Wingdings" panose="05000000000000000000" pitchFamily="2" charset="2"/>
              <a:buChar char="§"/>
            </a:pPr>
            <a:r>
              <a:rPr lang="en-US" sz="900" dirty="0"/>
              <a:t>Can lead to a reduction of performance-related “fear of failure” at the crucial moment</a:t>
            </a:r>
          </a:p>
          <a:p>
            <a:pPr marL="285750" indent="-285750">
              <a:spcAft>
                <a:spcPts val="600"/>
              </a:spcAft>
              <a:buClr>
                <a:schemeClr val="accent5"/>
              </a:buClr>
              <a:buSzPct val="150000"/>
              <a:buFont typeface="Wingdings" panose="05000000000000000000" pitchFamily="2" charset="2"/>
              <a:buChar char="§"/>
            </a:pPr>
            <a:r>
              <a:rPr lang="en-US" sz="900" dirty="0"/>
              <a:t>Positive anti-oxidative effect on the whole body, thus preventing over acidification.</a:t>
            </a:r>
            <a:endParaRPr lang="x-none" sz="900" dirty="0"/>
          </a:p>
        </p:txBody>
      </p:sp>
      <p:pic>
        <p:nvPicPr>
          <p:cNvPr id="14" name="Afbeelding 13">
            <a:extLst>
              <a:ext uri="{FF2B5EF4-FFF2-40B4-BE49-F238E27FC236}">
                <a16:creationId xmlns:a16="http://schemas.microsoft.com/office/drawing/2014/main" id="{9E0F3BF6-8D54-438E-8209-694CBF0E6B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5467" y="178247"/>
            <a:ext cx="1203678" cy="343048"/>
          </a:xfrm>
          <a:prstGeom prst="rect">
            <a:avLst/>
          </a:prstGeom>
        </p:spPr>
      </p:pic>
      <p:sp>
        <p:nvSpPr>
          <p:cNvPr id="2" name="Slide Number Placeholder 1"/>
          <p:cNvSpPr>
            <a:spLocks noGrp="1"/>
          </p:cNvSpPr>
          <p:nvPr>
            <p:ph type="sldNum" sz="quarter" idx="12"/>
          </p:nvPr>
        </p:nvSpPr>
        <p:spPr/>
        <p:txBody>
          <a:bodyPr/>
          <a:lstStyle/>
          <a:p>
            <a:fld id="{58E4940F-8CD3-4E94-A3DE-665FD16A847A}" type="slidenum">
              <a:rPr lang="pl-PL" smtClean="0"/>
              <a:t>33</a:t>
            </a:fld>
            <a:endParaRPr lang="pl-PL"/>
          </a:p>
        </p:txBody>
      </p:sp>
    </p:spTree>
    <p:extLst>
      <p:ext uri="{BB962C8B-B14F-4D97-AF65-F5344CB8AC3E}">
        <p14:creationId xmlns:p14="http://schemas.microsoft.com/office/powerpoint/2010/main" val="673013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4703676" cy="51435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pole tekstowe 1">
            <a:extLst>
              <a:ext uri="{FF2B5EF4-FFF2-40B4-BE49-F238E27FC236}">
                <a16:creationId xmlns:a16="http://schemas.microsoft.com/office/drawing/2014/main" id="{3343897A-7F4C-4968-89E1-52F84EC30F1A}"/>
              </a:ext>
            </a:extLst>
          </p:cNvPr>
          <p:cNvSpPr txBox="1"/>
          <p:nvPr/>
        </p:nvSpPr>
        <p:spPr>
          <a:xfrm>
            <a:off x="4860032" y="534035"/>
            <a:ext cx="3604497" cy="49556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400" b="1" dirty="0">
                <a:solidFill>
                  <a:schemeClr val="accent4"/>
                </a:solidFill>
                <a:latin typeface="+mj-lt"/>
                <a:ea typeface="+mj-ea"/>
                <a:cs typeface="+mj-cs"/>
              </a:rPr>
              <a:t>CRYO FOR WELLNESS</a:t>
            </a:r>
          </a:p>
        </p:txBody>
      </p:sp>
      <p:sp>
        <p:nvSpPr>
          <p:cNvPr id="19"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2976"/>
            <a:ext cx="4108564" cy="470763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Afbeelding 7" descr="Afbeelding met kleding, binnen, foto, muur&#10;&#10;Automatisch gegenereerde beschrijving">
            <a:extLst>
              <a:ext uri="{FF2B5EF4-FFF2-40B4-BE49-F238E27FC236}">
                <a16:creationId xmlns:a16="http://schemas.microsoft.com/office/drawing/2014/main" id="{84BCC656-DB35-41B6-AB5B-6918C1D255EF}"/>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961" t="158" r="31866" b="-156"/>
          <a:stretch/>
        </p:blipFill>
        <p:spPr>
          <a:xfrm>
            <a:off x="20" y="577527"/>
            <a:ext cx="3973993" cy="4573079"/>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13" name="pole tekstowe 1">
            <a:extLst>
              <a:ext uri="{FF2B5EF4-FFF2-40B4-BE49-F238E27FC236}">
                <a16:creationId xmlns:a16="http://schemas.microsoft.com/office/drawing/2014/main" id="{37409966-562C-425A-9492-19CA658B7D1E}"/>
              </a:ext>
            </a:extLst>
          </p:cNvPr>
          <p:cNvSpPr txBox="1"/>
          <p:nvPr/>
        </p:nvSpPr>
        <p:spPr>
          <a:xfrm>
            <a:off x="4883224" y="849575"/>
            <a:ext cx="3604497" cy="36004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1400" b="1" dirty="0">
                <a:latin typeface="+mj-lt"/>
                <a:ea typeface="+mj-ea"/>
                <a:cs typeface="+mj-cs"/>
              </a:rPr>
              <a:t>For a better quality of life.</a:t>
            </a:r>
          </a:p>
        </p:txBody>
      </p:sp>
      <p:sp>
        <p:nvSpPr>
          <p:cNvPr id="7" name="Tekstvak 6">
            <a:extLst>
              <a:ext uri="{FF2B5EF4-FFF2-40B4-BE49-F238E27FC236}">
                <a16:creationId xmlns:a16="http://schemas.microsoft.com/office/drawing/2014/main" id="{C98958F2-7250-4654-834C-99D155295F25}"/>
              </a:ext>
            </a:extLst>
          </p:cNvPr>
          <p:cNvSpPr txBox="1"/>
          <p:nvPr/>
        </p:nvSpPr>
        <p:spPr>
          <a:xfrm>
            <a:off x="4932039" y="1254115"/>
            <a:ext cx="3973993" cy="3093154"/>
          </a:xfrm>
          <a:prstGeom prst="rect">
            <a:avLst/>
          </a:prstGeom>
          <a:noFill/>
        </p:spPr>
        <p:txBody>
          <a:bodyPr wrap="square" rtlCol="0">
            <a:spAutoFit/>
          </a:bodyPr>
          <a:lstStyle/>
          <a:p>
            <a:pPr>
              <a:spcAft>
                <a:spcPts val="600"/>
              </a:spcAft>
              <a:buClr>
                <a:schemeClr val="accent5"/>
              </a:buClr>
              <a:buSzPct val="150000"/>
            </a:pPr>
            <a:r>
              <a:rPr lang="en-US" sz="900" dirty="0"/>
              <a:t>Treatment up to three minutes facilitates the following physiological and psychological processes in the body: </a:t>
            </a:r>
          </a:p>
          <a:p>
            <a:pPr marL="285750" indent="-285750">
              <a:spcAft>
                <a:spcPts val="600"/>
              </a:spcAft>
              <a:buClr>
                <a:schemeClr val="accent5"/>
              </a:buClr>
              <a:buSzPct val="150000"/>
              <a:buFont typeface="Wingdings" panose="05000000000000000000" pitchFamily="2" charset="2"/>
              <a:buChar char="§"/>
            </a:pPr>
            <a:r>
              <a:rPr lang="en-US" sz="900" dirty="0"/>
              <a:t>Positive anti-aging effect through rejuvenation processes and tissue recovery </a:t>
            </a:r>
          </a:p>
          <a:p>
            <a:pPr marL="285750" indent="-285750">
              <a:spcAft>
                <a:spcPts val="600"/>
              </a:spcAft>
              <a:buClr>
                <a:schemeClr val="accent5"/>
              </a:buClr>
              <a:buSzPct val="150000"/>
              <a:buFont typeface="Wingdings" panose="05000000000000000000" pitchFamily="2" charset="2"/>
              <a:buChar char="§"/>
            </a:pPr>
            <a:r>
              <a:rPr lang="en-US" sz="900" dirty="0"/>
              <a:t>Increased collagen production for a noticeably smoother and firmer skin </a:t>
            </a:r>
          </a:p>
          <a:p>
            <a:pPr marL="285750" indent="-285750">
              <a:spcAft>
                <a:spcPts val="600"/>
              </a:spcAft>
              <a:buClr>
                <a:schemeClr val="accent5"/>
              </a:buClr>
              <a:buSzPct val="150000"/>
              <a:buFont typeface="Wingdings" panose="05000000000000000000" pitchFamily="2" charset="2"/>
              <a:buChar char="§"/>
            </a:pPr>
            <a:r>
              <a:rPr lang="en-US" sz="900" dirty="0"/>
              <a:t>Positive effect on problematic areas (e.g. with cellulite, acne, etc.)</a:t>
            </a:r>
          </a:p>
          <a:p>
            <a:pPr marL="285750" indent="-285750">
              <a:spcAft>
                <a:spcPts val="600"/>
              </a:spcAft>
              <a:buClr>
                <a:schemeClr val="accent5"/>
              </a:buClr>
              <a:buSzPct val="150000"/>
              <a:buFont typeface="Wingdings" panose="05000000000000000000" pitchFamily="2" charset="2"/>
              <a:buChar char="§"/>
            </a:pPr>
            <a:r>
              <a:rPr lang="en-US" sz="900" dirty="0"/>
              <a:t>Release of endorphins, mood elevation and anti-stress</a:t>
            </a:r>
          </a:p>
          <a:p>
            <a:pPr marL="285750" indent="-285750">
              <a:spcAft>
                <a:spcPts val="600"/>
              </a:spcAft>
              <a:buClr>
                <a:schemeClr val="accent5"/>
              </a:buClr>
              <a:buSzPct val="150000"/>
              <a:buFont typeface="Wingdings" panose="05000000000000000000" pitchFamily="2" charset="2"/>
              <a:buChar char="§"/>
            </a:pPr>
            <a:r>
              <a:rPr lang="en-US" sz="900" dirty="0"/>
              <a:t>Activation of libido</a:t>
            </a:r>
          </a:p>
          <a:p>
            <a:pPr marL="285750" indent="-285750">
              <a:spcAft>
                <a:spcPts val="600"/>
              </a:spcAft>
              <a:buClr>
                <a:schemeClr val="accent5"/>
              </a:buClr>
              <a:buSzPct val="150000"/>
              <a:buFont typeface="Wingdings" panose="05000000000000000000" pitchFamily="2" charset="2"/>
              <a:buChar char="§"/>
            </a:pPr>
            <a:r>
              <a:rPr lang="en-US" sz="900" dirty="0"/>
              <a:t>Boosted metabolism</a:t>
            </a:r>
          </a:p>
          <a:p>
            <a:pPr marL="285750" indent="-285750">
              <a:spcAft>
                <a:spcPts val="600"/>
              </a:spcAft>
              <a:buClr>
                <a:schemeClr val="accent5"/>
              </a:buClr>
              <a:buSzPct val="150000"/>
              <a:buFont typeface="Wingdings" panose="05000000000000000000" pitchFamily="2" charset="2"/>
              <a:buChar char="§"/>
            </a:pPr>
            <a:r>
              <a:rPr lang="en-US" sz="900" dirty="0"/>
              <a:t>Increase of energy level</a:t>
            </a:r>
          </a:p>
          <a:p>
            <a:pPr marL="285750" indent="-285750">
              <a:spcAft>
                <a:spcPts val="600"/>
              </a:spcAft>
              <a:buClr>
                <a:schemeClr val="accent5"/>
              </a:buClr>
              <a:buSzPct val="150000"/>
              <a:buFont typeface="Wingdings" panose="05000000000000000000" pitchFamily="2" charset="2"/>
              <a:buChar char="§"/>
            </a:pPr>
            <a:r>
              <a:rPr lang="en-US" sz="900" dirty="0"/>
              <a:t>Weight reduction through increased caloric requirements</a:t>
            </a:r>
          </a:p>
          <a:p>
            <a:pPr marL="285750" indent="-285750">
              <a:spcAft>
                <a:spcPts val="600"/>
              </a:spcAft>
              <a:buClr>
                <a:schemeClr val="accent5"/>
              </a:buClr>
              <a:buSzPct val="150000"/>
              <a:buFont typeface="Wingdings" panose="05000000000000000000" pitchFamily="2" charset="2"/>
              <a:buChar char="§"/>
            </a:pPr>
            <a:r>
              <a:rPr lang="en-US" sz="900" dirty="0"/>
              <a:t>Increase of testosterone level (in men)</a:t>
            </a:r>
          </a:p>
          <a:p>
            <a:pPr marL="285750" indent="-285750">
              <a:spcAft>
                <a:spcPts val="600"/>
              </a:spcAft>
              <a:buClr>
                <a:schemeClr val="accent5"/>
              </a:buClr>
              <a:buSzPct val="150000"/>
              <a:buFont typeface="Wingdings" panose="05000000000000000000" pitchFamily="2" charset="2"/>
              <a:buChar char="§"/>
            </a:pPr>
            <a:r>
              <a:rPr lang="en-US" sz="900" dirty="0"/>
              <a:t>Positive impact on mental disorders</a:t>
            </a:r>
          </a:p>
          <a:p>
            <a:pPr marL="285750" indent="-285750">
              <a:spcAft>
                <a:spcPts val="600"/>
              </a:spcAft>
              <a:buClr>
                <a:schemeClr val="accent5"/>
              </a:buClr>
              <a:buSzPct val="150000"/>
              <a:buFont typeface="Wingdings" panose="05000000000000000000" pitchFamily="2" charset="2"/>
              <a:buChar char="§"/>
            </a:pPr>
            <a:r>
              <a:rPr lang="en-US" sz="900" dirty="0"/>
              <a:t>Improvement of falling asleep and sleep quality</a:t>
            </a:r>
          </a:p>
          <a:p>
            <a:pPr marL="285750" indent="-285750">
              <a:spcAft>
                <a:spcPts val="600"/>
              </a:spcAft>
              <a:buClr>
                <a:schemeClr val="accent5"/>
              </a:buClr>
              <a:buSzPct val="150000"/>
              <a:buFont typeface="Wingdings" panose="05000000000000000000" pitchFamily="2" charset="2"/>
              <a:buChar char="§"/>
            </a:pPr>
            <a:r>
              <a:rPr lang="en-US" sz="900" dirty="0"/>
              <a:t>Improvement of immune system activity</a:t>
            </a:r>
            <a:endParaRPr lang="x-none" sz="900" dirty="0"/>
          </a:p>
        </p:txBody>
      </p:sp>
      <p:pic>
        <p:nvPicPr>
          <p:cNvPr id="16" name="Afbeelding 15">
            <a:extLst>
              <a:ext uri="{FF2B5EF4-FFF2-40B4-BE49-F238E27FC236}">
                <a16:creationId xmlns:a16="http://schemas.microsoft.com/office/drawing/2014/main" id="{26BF051F-3DC6-4283-944B-4D29D17829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170" y="137795"/>
            <a:ext cx="1203678" cy="343048"/>
          </a:xfrm>
          <a:prstGeom prst="rect">
            <a:avLst/>
          </a:prstGeom>
        </p:spPr>
      </p:pic>
      <p:sp>
        <p:nvSpPr>
          <p:cNvPr id="2" name="Slide Number Placeholder 1"/>
          <p:cNvSpPr>
            <a:spLocks noGrp="1"/>
          </p:cNvSpPr>
          <p:nvPr>
            <p:ph type="sldNum" sz="quarter" idx="12"/>
          </p:nvPr>
        </p:nvSpPr>
        <p:spPr/>
        <p:txBody>
          <a:bodyPr/>
          <a:lstStyle/>
          <a:p>
            <a:fld id="{58E4940F-8CD3-4E94-A3DE-665FD16A847A}" type="slidenum">
              <a:rPr lang="pl-PL" smtClean="0"/>
              <a:t>34</a:t>
            </a:fld>
            <a:endParaRPr lang="pl-PL"/>
          </a:p>
        </p:txBody>
      </p:sp>
    </p:spTree>
    <p:extLst>
      <p:ext uri="{BB962C8B-B14F-4D97-AF65-F5344CB8AC3E}">
        <p14:creationId xmlns:p14="http://schemas.microsoft.com/office/powerpoint/2010/main" val="456025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e tekstowe 1">
            <a:extLst>
              <a:ext uri="{FF2B5EF4-FFF2-40B4-BE49-F238E27FC236}">
                <a16:creationId xmlns:a16="http://schemas.microsoft.com/office/drawing/2014/main" id="{3343897A-7F4C-4968-89E1-52F84EC30F1A}"/>
              </a:ext>
            </a:extLst>
          </p:cNvPr>
          <p:cNvSpPr txBox="1"/>
          <p:nvPr/>
        </p:nvSpPr>
        <p:spPr>
          <a:xfrm>
            <a:off x="525999" y="483518"/>
            <a:ext cx="3604497" cy="49556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400" b="1" dirty="0">
                <a:solidFill>
                  <a:schemeClr val="bg2"/>
                </a:solidFill>
                <a:latin typeface="+mj-lt"/>
                <a:ea typeface="+mj-ea"/>
                <a:cs typeface="+mj-cs"/>
              </a:rPr>
              <a:t>CRYO FOR (BIO)MEDICINE</a:t>
            </a:r>
          </a:p>
        </p:txBody>
      </p:sp>
      <p:sp>
        <p:nvSpPr>
          <p:cNvPr id="13" name="pole tekstowe 1">
            <a:extLst>
              <a:ext uri="{FF2B5EF4-FFF2-40B4-BE49-F238E27FC236}">
                <a16:creationId xmlns:a16="http://schemas.microsoft.com/office/drawing/2014/main" id="{37409966-562C-425A-9492-19CA658B7D1E}"/>
              </a:ext>
            </a:extLst>
          </p:cNvPr>
          <p:cNvSpPr txBox="1"/>
          <p:nvPr/>
        </p:nvSpPr>
        <p:spPr>
          <a:xfrm>
            <a:off x="525999" y="799058"/>
            <a:ext cx="3604497" cy="360040"/>
          </a:xfrm>
          <a:prstGeom prst="rect">
            <a:avLst/>
          </a:prstGeom>
        </p:spPr>
        <p:txBody>
          <a:bodyPr vert="horz" lIns="91440" tIns="45720" rIns="91440" bIns="45720" rtlCol="0" anchor="t">
            <a:normAutofit fontScale="92500"/>
          </a:bodyPr>
          <a:lstStyle/>
          <a:p>
            <a:pPr>
              <a:lnSpc>
                <a:spcPct val="90000"/>
              </a:lnSpc>
              <a:spcBef>
                <a:spcPct val="0"/>
              </a:spcBef>
              <a:spcAft>
                <a:spcPts val="600"/>
              </a:spcAft>
            </a:pPr>
            <a:r>
              <a:rPr lang="en-US" sz="1400" b="1" dirty="0">
                <a:latin typeface="+mj-lt"/>
                <a:ea typeface="+mj-ea"/>
                <a:cs typeface="+mj-cs"/>
              </a:rPr>
              <a:t>Accelerates recovery and regeneration process.</a:t>
            </a:r>
          </a:p>
        </p:txBody>
      </p:sp>
      <p:sp>
        <p:nvSpPr>
          <p:cNvPr id="7" name="Tekstvak 6">
            <a:extLst>
              <a:ext uri="{FF2B5EF4-FFF2-40B4-BE49-F238E27FC236}">
                <a16:creationId xmlns:a16="http://schemas.microsoft.com/office/drawing/2014/main" id="{C98958F2-7250-4654-834C-99D155295F25}"/>
              </a:ext>
            </a:extLst>
          </p:cNvPr>
          <p:cNvSpPr txBox="1"/>
          <p:nvPr/>
        </p:nvSpPr>
        <p:spPr>
          <a:xfrm>
            <a:off x="525999" y="1203598"/>
            <a:ext cx="3973993" cy="3139321"/>
          </a:xfrm>
          <a:prstGeom prst="rect">
            <a:avLst/>
          </a:prstGeom>
          <a:noFill/>
        </p:spPr>
        <p:txBody>
          <a:bodyPr wrap="square" rtlCol="0">
            <a:spAutoFit/>
          </a:bodyPr>
          <a:lstStyle/>
          <a:p>
            <a:pPr>
              <a:spcAft>
                <a:spcPts val="600"/>
              </a:spcAft>
              <a:buClr>
                <a:schemeClr val="accent5"/>
              </a:buClr>
              <a:buSzPct val="150000"/>
            </a:pPr>
            <a:r>
              <a:rPr lang="en-US" sz="900" dirty="0"/>
              <a:t>Treatment up to three minutes facilitates the following physiological and psychological healing processes in the body: </a:t>
            </a:r>
          </a:p>
          <a:p>
            <a:pPr marL="285750" indent="-285750">
              <a:spcAft>
                <a:spcPts val="600"/>
              </a:spcAft>
              <a:buClr>
                <a:schemeClr val="bg2"/>
              </a:buClr>
              <a:buSzPct val="150000"/>
              <a:buFont typeface="Wingdings" panose="05000000000000000000" pitchFamily="2" charset="2"/>
              <a:buChar char="§"/>
            </a:pPr>
            <a:r>
              <a:rPr lang="en-US" sz="900" dirty="0"/>
              <a:t>Pain relief, anti-inflammatory effect and anti-swelling effect</a:t>
            </a:r>
          </a:p>
          <a:p>
            <a:pPr marL="285750" indent="-285750">
              <a:spcAft>
                <a:spcPts val="600"/>
              </a:spcAft>
              <a:buClr>
                <a:schemeClr val="bg2"/>
              </a:buClr>
              <a:buSzPct val="150000"/>
              <a:buFont typeface="Wingdings" panose="05000000000000000000" pitchFamily="2" charset="2"/>
              <a:buChar char="§"/>
            </a:pPr>
            <a:r>
              <a:rPr lang="en-US" sz="900" dirty="0"/>
              <a:t>Reduction of cholesterol level (significant reduction of LDL/increase of HDL)</a:t>
            </a:r>
          </a:p>
          <a:p>
            <a:pPr marL="285750" indent="-285750">
              <a:spcAft>
                <a:spcPts val="600"/>
              </a:spcAft>
              <a:buClr>
                <a:schemeClr val="bg2"/>
              </a:buClr>
              <a:buSzPct val="150000"/>
              <a:buFont typeface="Wingdings" panose="05000000000000000000" pitchFamily="2" charset="2"/>
              <a:buChar char="§"/>
            </a:pPr>
            <a:r>
              <a:rPr lang="en-US" sz="900" dirty="0"/>
              <a:t>Enhances the effect of many orthopedic therapies (e.g. for rheumatism, back pain, and many more)</a:t>
            </a:r>
          </a:p>
          <a:p>
            <a:pPr marL="285750" indent="-285750">
              <a:spcAft>
                <a:spcPts val="600"/>
              </a:spcAft>
              <a:buClr>
                <a:schemeClr val="bg2"/>
              </a:buClr>
              <a:buSzPct val="150000"/>
              <a:buFont typeface="Wingdings" panose="05000000000000000000" pitchFamily="2" charset="2"/>
              <a:buChar char="§"/>
            </a:pPr>
            <a:r>
              <a:rPr lang="en-US" sz="900" dirty="0"/>
              <a:t>Improvement of the immune system</a:t>
            </a:r>
          </a:p>
          <a:p>
            <a:pPr marL="285750" indent="-285750">
              <a:spcAft>
                <a:spcPts val="600"/>
              </a:spcAft>
              <a:buClr>
                <a:schemeClr val="bg2"/>
              </a:buClr>
              <a:buSzPct val="150000"/>
              <a:buFont typeface="Wingdings" panose="05000000000000000000" pitchFamily="2" charset="2"/>
              <a:buChar char="§"/>
            </a:pPr>
            <a:r>
              <a:rPr lang="en-US" sz="900" dirty="0"/>
              <a:t>Activation of hormone production (mood elevation, enhanced sleeping quality and energy budget, activation of libido, reduction of anxiety disorders and motoric hyperactivity)</a:t>
            </a:r>
          </a:p>
          <a:p>
            <a:pPr marL="285750" indent="-285750">
              <a:spcAft>
                <a:spcPts val="600"/>
              </a:spcAft>
              <a:buClr>
                <a:schemeClr val="bg2"/>
              </a:buClr>
              <a:buSzPct val="150000"/>
              <a:buFont typeface="Wingdings" panose="05000000000000000000" pitchFamily="2" charset="2"/>
              <a:buChar char="§"/>
            </a:pPr>
            <a:r>
              <a:rPr lang="en-US" sz="900" dirty="0"/>
              <a:t>Positive impact on mental disorders (e.g. depression)</a:t>
            </a:r>
          </a:p>
          <a:p>
            <a:pPr marL="285750" indent="-285750">
              <a:spcAft>
                <a:spcPts val="600"/>
              </a:spcAft>
              <a:buClr>
                <a:schemeClr val="bg2"/>
              </a:buClr>
              <a:buSzPct val="150000"/>
              <a:buFont typeface="Wingdings" panose="05000000000000000000" pitchFamily="2" charset="2"/>
              <a:buChar char="§"/>
            </a:pPr>
            <a:r>
              <a:rPr lang="en-US" sz="900" dirty="0"/>
              <a:t>Positive impact on autoimmune disorders</a:t>
            </a:r>
          </a:p>
          <a:p>
            <a:pPr marL="285750" indent="-285750">
              <a:spcAft>
                <a:spcPts val="600"/>
              </a:spcAft>
              <a:buClr>
                <a:schemeClr val="bg2"/>
              </a:buClr>
              <a:buSzPct val="150000"/>
              <a:buFont typeface="Wingdings" panose="05000000000000000000" pitchFamily="2" charset="2"/>
              <a:buChar char="§"/>
            </a:pPr>
            <a:r>
              <a:rPr lang="en-US" sz="900" dirty="0"/>
              <a:t>Accelerates recovery and regeneration processes after overloads and injuries and surgeries</a:t>
            </a:r>
          </a:p>
          <a:p>
            <a:pPr marL="285750" indent="-285750">
              <a:spcAft>
                <a:spcPts val="600"/>
              </a:spcAft>
              <a:buClr>
                <a:schemeClr val="bg2"/>
              </a:buClr>
              <a:buSzPct val="150000"/>
              <a:buFont typeface="Wingdings" panose="05000000000000000000" pitchFamily="2" charset="2"/>
              <a:buChar char="§"/>
            </a:pPr>
            <a:r>
              <a:rPr lang="en-US" sz="900" dirty="0"/>
              <a:t>Facilitates the rejuvenation process and tissue recovery (increased collagen production)</a:t>
            </a:r>
            <a:endParaRPr lang="x-none" sz="900" dirty="0"/>
          </a:p>
        </p:txBody>
      </p:sp>
      <p:pic>
        <p:nvPicPr>
          <p:cNvPr id="16" name="Afbeelding 15">
            <a:extLst>
              <a:ext uri="{FF2B5EF4-FFF2-40B4-BE49-F238E27FC236}">
                <a16:creationId xmlns:a16="http://schemas.microsoft.com/office/drawing/2014/main" id="{26D8959D-22AC-4D60-BB71-D9F1B0F538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51470"/>
            <a:ext cx="1072093" cy="305546"/>
          </a:xfrm>
          <a:prstGeom prst="rect">
            <a:avLst/>
          </a:prstGeom>
        </p:spPr>
      </p:pic>
      <p:pic>
        <p:nvPicPr>
          <p:cNvPr id="11" name="Afbeelding 10" descr="Afbeelding met buiten, persoon&#10;&#10;Automatisch gegenereerde beschrijving">
            <a:extLst>
              <a:ext uri="{FF2B5EF4-FFF2-40B4-BE49-F238E27FC236}">
                <a16:creationId xmlns:a16="http://schemas.microsoft.com/office/drawing/2014/main" id="{BCAC51D2-0F58-4BE3-A847-909286B6EEE4}"/>
              </a:ext>
            </a:extLst>
          </p:cNvPr>
          <p:cNvPicPr>
            <a:picLocks noChangeAspect="1"/>
          </p:cNvPicPr>
          <p:nvPr/>
        </p:nvPicPr>
        <p:blipFill rotWithShape="1">
          <a:blip r:embed="rId4">
            <a:extLst>
              <a:ext uri="{28A0092B-C50C-407E-A947-70E740481C1C}">
                <a14:useLocalDpi xmlns:a14="http://schemas.microsoft.com/office/drawing/2010/main" val="0"/>
              </a:ext>
            </a:extLst>
          </a:blip>
          <a:srcRect l="52181"/>
          <a:stretch/>
        </p:blipFill>
        <p:spPr>
          <a:xfrm>
            <a:off x="5076056" y="-20538"/>
            <a:ext cx="4067944" cy="3236838"/>
          </a:xfrm>
          <a:prstGeom prst="rect">
            <a:avLst/>
          </a:prstGeom>
        </p:spPr>
      </p:pic>
      <p:pic>
        <p:nvPicPr>
          <p:cNvPr id="18" name="Afbeelding 17" descr="Afbeelding met lucht, gebouw, muur&#10;&#10;Automatisch gegenereerde beschrijving">
            <a:extLst>
              <a:ext uri="{FF2B5EF4-FFF2-40B4-BE49-F238E27FC236}">
                <a16:creationId xmlns:a16="http://schemas.microsoft.com/office/drawing/2014/main" id="{E6880743-E3E6-4F8B-914A-D5A6979315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0903" y="2857871"/>
            <a:ext cx="4063339" cy="2285629"/>
          </a:xfrm>
          <a:prstGeom prst="rect">
            <a:avLst/>
          </a:prstGeom>
        </p:spPr>
      </p:pic>
      <p:pic>
        <p:nvPicPr>
          <p:cNvPr id="22" name="Afbeelding 21">
            <a:extLst>
              <a:ext uri="{FF2B5EF4-FFF2-40B4-BE49-F238E27FC236}">
                <a16:creationId xmlns:a16="http://schemas.microsoft.com/office/drawing/2014/main" id="{59D9E82C-B3BC-4480-880B-CB547EA479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9170" y="137795"/>
            <a:ext cx="1203678" cy="343048"/>
          </a:xfrm>
          <a:prstGeom prst="rect">
            <a:avLst/>
          </a:prstGeom>
        </p:spPr>
      </p:pic>
      <p:sp>
        <p:nvSpPr>
          <p:cNvPr id="2" name="Slide Number Placeholder 1"/>
          <p:cNvSpPr>
            <a:spLocks noGrp="1"/>
          </p:cNvSpPr>
          <p:nvPr>
            <p:ph type="sldNum" sz="quarter" idx="12"/>
          </p:nvPr>
        </p:nvSpPr>
        <p:spPr/>
        <p:txBody>
          <a:bodyPr/>
          <a:lstStyle/>
          <a:p>
            <a:fld id="{58E4940F-8CD3-4E94-A3DE-665FD16A847A}" type="slidenum">
              <a:rPr lang="pl-PL" smtClean="0"/>
              <a:t>35</a:t>
            </a:fld>
            <a:endParaRPr lang="pl-PL"/>
          </a:p>
        </p:txBody>
      </p:sp>
    </p:spTree>
    <p:extLst>
      <p:ext uri="{BB962C8B-B14F-4D97-AF65-F5344CB8AC3E}">
        <p14:creationId xmlns:p14="http://schemas.microsoft.com/office/powerpoint/2010/main" val="1936798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hthoek 57">
            <a:extLst>
              <a:ext uri="{FF2B5EF4-FFF2-40B4-BE49-F238E27FC236}">
                <a16:creationId xmlns:a16="http://schemas.microsoft.com/office/drawing/2014/main" id="{521D4BEB-F43E-47EE-BDF3-80EC59AB045D}"/>
              </a:ext>
            </a:extLst>
          </p:cNvPr>
          <p:cNvSpPr/>
          <p:nvPr/>
        </p:nvSpPr>
        <p:spPr>
          <a:xfrm>
            <a:off x="4580431" y="2499742"/>
            <a:ext cx="4572000" cy="2581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pic>
        <p:nvPicPr>
          <p:cNvPr id="3074" name="Picture 2" descr="https://cryospace.eu/static/thumbnail/productList/desktop/513.png">
            <a:extLst>
              <a:ext uri="{FF2B5EF4-FFF2-40B4-BE49-F238E27FC236}">
                <a16:creationId xmlns:a16="http://schemas.microsoft.com/office/drawing/2014/main" id="{91C00B29-2830-4722-893C-6979AD38A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93" y="195486"/>
            <a:ext cx="1513408" cy="2324163"/>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https://cryospace.eu/static/thumbnail/productList/desktop/601.png">
            <a:extLst>
              <a:ext uri="{FF2B5EF4-FFF2-40B4-BE49-F238E27FC236}">
                <a16:creationId xmlns:a16="http://schemas.microsoft.com/office/drawing/2014/main" id="{CD25B0D5-2FF6-462E-80F6-BD39B98FC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352" y="197396"/>
            <a:ext cx="1513408" cy="2324163"/>
          </a:xfrm>
          <a:prstGeom prst="rect">
            <a:avLst/>
          </a:prstGeom>
          <a:noFill/>
          <a:extLst>
            <a:ext uri="{909E8E84-426E-40dd-AFC4-6F175D3DCCD1}">
              <a14:hiddenFill xmlns="" xmlns:a14="http://schemas.microsoft.com/office/drawing/2010/main">
                <a:solidFill>
                  <a:srgbClr val="FFFFFF"/>
                </a:solidFill>
              </a14:hiddenFill>
            </a:ext>
          </a:extLst>
        </p:spPr>
      </p:pic>
      <p:pic>
        <p:nvPicPr>
          <p:cNvPr id="3078" name="Picture 6" descr="https://cryospace.eu/static/thumbnail/productList/desktop/600.png">
            <a:extLst>
              <a:ext uri="{FF2B5EF4-FFF2-40B4-BE49-F238E27FC236}">
                <a16:creationId xmlns:a16="http://schemas.microsoft.com/office/drawing/2014/main" id="{C2C30C1A-379E-4CCF-A18C-FB6C34E67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717665"/>
            <a:ext cx="1513408" cy="2324162"/>
          </a:xfrm>
          <a:prstGeom prst="rect">
            <a:avLst/>
          </a:prstGeom>
          <a:noFill/>
          <a:extLst>
            <a:ext uri="{909E8E84-426E-40dd-AFC4-6F175D3DCCD1}">
              <a14:hiddenFill xmlns="" xmlns:a14="http://schemas.microsoft.com/office/drawing/2010/main">
                <a:solidFill>
                  <a:srgbClr val="FFFFFF"/>
                </a:solidFill>
              </a14:hiddenFill>
            </a:ext>
          </a:extLst>
        </p:spPr>
      </p:pic>
      <p:pic>
        <p:nvPicPr>
          <p:cNvPr id="3080" name="Picture 8" descr="https://cryospace.eu/static/thumbnail/productList/desktop/838.png">
            <a:extLst>
              <a:ext uri="{FF2B5EF4-FFF2-40B4-BE49-F238E27FC236}">
                <a16:creationId xmlns:a16="http://schemas.microsoft.com/office/drawing/2014/main" id="{E1F97068-7D6B-4EBE-AD28-8E30FAA28B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572482"/>
            <a:ext cx="1624944" cy="2495448"/>
          </a:xfrm>
          <a:prstGeom prst="rect">
            <a:avLst/>
          </a:prstGeom>
          <a:noFill/>
          <a:extLst>
            <a:ext uri="{909E8E84-426E-40dd-AFC4-6F175D3DCCD1}">
              <a14:hiddenFill xmlns="" xmlns:a14="http://schemas.microsoft.com/office/drawing/2010/main">
                <a:solidFill>
                  <a:srgbClr val="FFFFFF"/>
                </a:solidFill>
              </a14:hiddenFill>
            </a:ext>
          </a:extLst>
        </p:spPr>
      </p:pic>
      <p:sp>
        <p:nvSpPr>
          <p:cNvPr id="38" name="Tekstvak 37">
            <a:extLst>
              <a:ext uri="{FF2B5EF4-FFF2-40B4-BE49-F238E27FC236}">
                <a16:creationId xmlns:a16="http://schemas.microsoft.com/office/drawing/2014/main" id="{7908A8B9-738D-43BC-9CB9-2893986E956C}"/>
              </a:ext>
            </a:extLst>
          </p:cNvPr>
          <p:cNvSpPr txBox="1"/>
          <p:nvPr/>
        </p:nvSpPr>
        <p:spPr>
          <a:xfrm>
            <a:off x="1683815" y="931766"/>
            <a:ext cx="2569268" cy="938719"/>
          </a:xfrm>
          <a:prstGeom prst="rect">
            <a:avLst/>
          </a:prstGeom>
          <a:noFill/>
        </p:spPr>
        <p:txBody>
          <a:bodyPr wrap="square" rtlCol="0">
            <a:spAutoFit/>
          </a:bodyPr>
          <a:lstStyle/>
          <a:p>
            <a:pPr marL="285750" indent="-285750">
              <a:spcAft>
                <a:spcPts val="600"/>
              </a:spcAft>
              <a:buClr>
                <a:schemeClr val="accent1"/>
              </a:buClr>
              <a:buSzPct val="150000"/>
              <a:buFont typeface="Wingdings" panose="05000000000000000000" pitchFamily="2" charset="2"/>
              <a:buChar char="§"/>
            </a:pPr>
            <a:r>
              <a:rPr lang="en-US" sz="1000" dirty="0"/>
              <a:t>Certified for use in hospitals, clinics, doctor’s offices, physiotherapy practices, and more</a:t>
            </a:r>
          </a:p>
          <a:p>
            <a:pPr marL="285750" indent="-285750">
              <a:spcAft>
                <a:spcPts val="600"/>
              </a:spcAft>
              <a:buClr>
                <a:schemeClr val="accent1"/>
              </a:buClr>
              <a:buSzPct val="150000"/>
              <a:buFont typeface="Wingdings" panose="05000000000000000000" pitchFamily="2" charset="2"/>
              <a:buChar char="§"/>
            </a:pPr>
            <a:r>
              <a:rPr lang="en-US" sz="1000" dirty="0" err="1"/>
              <a:t>CryoSpace</a:t>
            </a:r>
            <a:r>
              <a:rPr lang="en-US" sz="1000" dirty="0"/>
              <a:t>® Med is medically certified by TÜV </a:t>
            </a:r>
            <a:r>
              <a:rPr lang="en-US" sz="1000" dirty="0" err="1"/>
              <a:t>Rheinland</a:t>
            </a:r>
            <a:r>
              <a:rPr lang="en-US" sz="1000" dirty="0"/>
              <a:t> </a:t>
            </a:r>
          </a:p>
        </p:txBody>
      </p:sp>
      <p:sp>
        <p:nvSpPr>
          <p:cNvPr id="45" name="Tekstvak 44">
            <a:extLst>
              <a:ext uri="{FF2B5EF4-FFF2-40B4-BE49-F238E27FC236}">
                <a16:creationId xmlns:a16="http://schemas.microsoft.com/office/drawing/2014/main" id="{5561E5FB-7871-43E6-99ED-425258FF214D}"/>
              </a:ext>
            </a:extLst>
          </p:cNvPr>
          <p:cNvSpPr txBox="1"/>
          <p:nvPr/>
        </p:nvSpPr>
        <p:spPr>
          <a:xfrm>
            <a:off x="1679284" y="3538895"/>
            <a:ext cx="2569268" cy="1323439"/>
          </a:xfrm>
          <a:prstGeom prst="rect">
            <a:avLst/>
          </a:prstGeom>
          <a:noFill/>
        </p:spPr>
        <p:txBody>
          <a:bodyPr wrap="square" rtlCol="0">
            <a:spAutoFit/>
          </a:bodyPr>
          <a:lstStyle/>
          <a:p>
            <a:pPr marL="285750" indent="-285750">
              <a:spcAft>
                <a:spcPts val="600"/>
              </a:spcAft>
              <a:buClr>
                <a:schemeClr val="accent5"/>
              </a:buClr>
              <a:buSzPct val="150000"/>
              <a:buFont typeface="Wingdings" panose="05000000000000000000" pitchFamily="2" charset="2"/>
              <a:buChar char="§"/>
            </a:pPr>
            <a:r>
              <a:rPr lang="en-US" sz="1000" dirty="0"/>
              <a:t>Most economical </a:t>
            </a:r>
            <a:r>
              <a:rPr lang="en-US" sz="1000" dirty="0" err="1"/>
              <a:t>cryo</a:t>
            </a:r>
            <a:r>
              <a:rPr lang="en-US" sz="1000" dirty="0"/>
              <a:t> </a:t>
            </a:r>
            <a:r>
              <a:rPr lang="en-US" sz="1000" dirty="0" err="1"/>
              <a:t>cabine</a:t>
            </a:r>
            <a:r>
              <a:rPr lang="en-US" sz="1000" dirty="0"/>
              <a:t> in the world</a:t>
            </a:r>
          </a:p>
          <a:p>
            <a:pPr marL="285750" indent="-285750">
              <a:spcAft>
                <a:spcPts val="600"/>
              </a:spcAft>
              <a:buClr>
                <a:schemeClr val="accent5"/>
              </a:buClr>
              <a:buSzPct val="150000"/>
              <a:buFont typeface="Wingdings" panose="05000000000000000000" pitchFamily="2" charset="2"/>
              <a:buChar char="§"/>
            </a:pPr>
            <a:r>
              <a:rPr lang="en-US" sz="1000" dirty="0"/>
              <a:t>Unique hybrid system combining liquid nitrogen and electricity for optimal treatment temperatures while keeping consumption to a minimum</a:t>
            </a:r>
            <a:endParaRPr lang="pl-PL" sz="1000" dirty="0"/>
          </a:p>
          <a:p>
            <a:pPr marL="285750" indent="-285750">
              <a:spcAft>
                <a:spcPts val="600"/>
              </a:spcAft>
              <a:buClr>
                <a:schemeClr val="accent5"/>
              </a:buClr>
              <a:buSzPct val="150000"/>
              <a:buFont typeface="Wingdings" panose="05000000000000000000" pitchFamily="2" charset="2"/>
              <a:buChar char="§"/>
            </a:pPr>
            <a:r>
              <a:rPr lang="pl-PL" sz="1000" dirty="0"/>
              <a:t>With </a:t>
            </a:r>
            <a:r>
              <a:rPr lang="pl-PL" sz="1000" dirty="0" err="1"/>
              <a:t>ecological</a:t>
            </a:r>
            <a:r>
              <a:rPr lang="pl-PL" sz="1000" dirty="0"/>
              <a:t> </a:t>
            </a:r>
            <a:r>
              <a:rPr lang="pl-PL" sz="1000" dirty="0" err="1"/>
              <a:t>refrigerant</a:t>
            </a:r>
            <a:r>
              <a:rPr lang="pl-PL" sz="1000" dirty="0"/>
              <a:t> R290</a:t>
            </a:r>
          </a:p>
        </p:txBody>
      </p:sp>
      <p:sp>
        <p:nvSpPr>
          <p:cNvPr id="46" name="Tekstvak 45">
            <a:extLst>
              <a:ext uri="{FF2B5EF4-FFF2-40B4-BE49-F238E27FC236}">
                <a16:creationId xmlns:a16="http://schemas.microsoft.com/office/drawing/2014/main" id="{1AA52718-A55D-4DAA-8789-D5680B0E539A}"/>
              </a:ext>
            </a:extLst>
          </p:cNvPr>
          <p:cNvSpPr txBox="1"/>
          <p:nvPr/>
        </p:nvSpPr>
        <p:spPr>
          <a:xfrm>
            <a:off x="6170104" y="931765"/>
            <a:ext cx="2760620" cy="1015663"/>
          </a:xfrm>
          <a:prstGeom prst="rect">
            <a:avLst/>
          </a:prstGeom>
          <a:noFill/>
        </p:spPr>
        <p:txBody>
          <a:bodyPr wrap="square" rtlCol="0">
            <a:spAutoFit/>
          </a:bodyPr>
          <a:lstStyle/>
          <a:p>
            <a:pPr marL="285750" indent="-285750">
              <a:spcAft>
                <a:spcPts val="600"/>
              </a:spcAft>
              <a:buClr>
                <a:srgbClr val="CC0000"/>
              </a:buClr>
              <a:buSzPct val="150000"/>
              <a:buFont typeface="Wingdings" panose="05000000000000000000" pitchFamily="2" charset="2"/>
              <a:buChar char="§"/>
            </a:pPr>
            <a:r>
              <a:rPr lang="en-US" sz="1000" dirty="0"/>
              <a:t>High-level entry model </a:t>
            </a:r>
          </a:p>
          <a:p>
            <a:pPr marL="285750" indent="-285750">
              <a:spcAft>
                <a:spcPts val="600"/>
              </a:spcAft>
              <a:buClr>
                <a:srgbClr val="CC0000"/>
              </a:buClr>
              <a:buSzPct val="150000"/>
              <a:buFont typeface="Wingdings" panose="05000000000000000000" pitchFamily="2" charset="2"/>
              <a:buChar char="§"/>
            </a:pPr>
            <a:r>
              <a:rPr lang="en-US" sz="1000" dirty="0"/>
              <a:t>Patented technology and durable materials</a:t>
            </a:r>
          </a:p>
          <a:p>
            <a:pPr marL="285750" indent="-285750">
              <a:spcAft>
                <a:spcPts val="600"/>
              </a:spcAft>
              <a:buClr>
                <a:srgbClr val="CC0000"/>
              </a:buClr>
              <a:buSzPct val="150000"/>
              <a:buFont typeface="Wingdings" panose="05000000000000000000" pitchFamily="2" charset="2"/>
              <a:buChar char="§"/>
            </a:pPr>
            <a:r>
              <a:rPr lang="en-US" sz="1000" dirty="0"/>
              <a:t>New dynamic liquid nitrogen distribution system for better performance and improved consumption</a:t>
            </a:r>
          </a:p>
        </p:txBody>
      </p:sp>
      <p:sp>
        <p:nvSpPr>
          <p:cNvPr id="47" name="Tekstvak 46">
            <a:extLst>
              <a:ext uri="{FF2B5EF4-FFF2-40B4-BE49-F238E27FC236}">
                <a16:creationId xmlns:a16="http://schemas.microsoft.com/office/drawing/2014/main" id="{D759DB7A-AEE7-4F85-BB2E-89B5C2CE6532}"/>
              </a:ext>
            </a:extLst>
          </p:cNvPr>
          <p:cNvSpPr txBox="1"/>
          <p:nvPr/>
        </p:nvSpPr>
        <p:spPr>
          <a:xfrm>
            <a:off x="6170104" y="3538895"/>
            <a:ext cx="2569268" cy="1400383"/>
          </a:xfrm>
          <a:prstGeom prst="rect">
            <a:avLst/>
          </a:prstGeom>
          <a:noFill/>
        </p:spPr>
        <p:txBody>
          <a:bodyPr wrap="square" rtlCol="0">
            <a:spAutoFit/>
          </a:bodyPr>
          <a:lstStyle/>
          <a:p>
            <a:pPr marL="285750" indent="-285750">
              <a:spcAft>
                <a:spcPts val="600"/>
              </a:spcAft>
              <a:buSzPct val="150000"/>
              <a:buFont typeface="Wingdings" panose="05000000000000000000" pitchFamily="2" charset="2"/>
              <a:buChar char="§"/>
            </a:pPr>
            <a:r>
              <a:rPr lang="en-US" sz="1000" dirty="0"/>
              <a:t>27” LCD curved screen with real-time heads-up display and built-in camera </a:t>
            </a:r>
          </a:p>
          <a:p>
            <a:pPr marL="285750" indent="-285750">
              <a:spcAft>
                <a:spcPts val="600"/>
              </a:spcAft>
              <a:buSzPct val="150000"/>
              <a:buFont typeface="Wingdings" panose="05000000000000000000" pitchFamily="2" charset="2"/>
              <a:buChar char="§"/>
            </a:pPr>
            <a:r>
              <a:rPr lang="en-US" sz="1000" dirty="0"/>
              <a:t>23.8” touch screen panel for operator</a:t>
            </a:r>
          </a:p>
          <a:p>
            <a:pPr marL="285750" indent="-285750">
              <a:spcAft>
                <a:spcPts val="600"/>
              </a:spcAft>
              <a:buSzPct val="150000"/>
              <a:buFont typeface="Wingdings" panose="05000000000000000000" pitchFamily="2" charset="2"/>
              <a:buChar char="§"/>
            </a:pPr>
            <a:r>
              <a:rPr lang="en-US" sz="1000" dirty="0"/>
              <a:t>Integrated Customer Management System via CryoSpace app.</a:t>
            </a:r>
            <a:endParaRPr lang="pl-PL" sz="1000" dirty="0"/>
          </a:p>
          <a:p>
            <a:pPr marL="285750" indent="-285750">
              <a:spcAft>
                <a:spcPts val="600"/>
              </a:spcAft>
              <a:buSzPct val="150000"/>
              <a:buFont typeface="Wingdings" panose="05000000000000000000" pitchFamily="2" charset="2"/>
              <a:buChar char="§"/>
            </a:pPr>
            <a:r>
              <a:rPr lang="pl-PL" sz="1000" dirty="0" err="1"/>
              <a:t>Available</a:t>
            </a:r>
            <a:r>
              <a:rPr lang="pl-PL" sz="1000" dirty="0"/>
              <a:t> for </a:t>
            </a:r>
            <a:r>
              <a:rPr lang="pl-PL" sz="1000" dirty="0" err="1"/>
              <a:t>both</a:t>
            </a:r>
            <a:r>
              <a:rPr lang="pl-PL" sz="1000" dirty="0"/>
              <a:t>  </a:t>
            </a:r>
            <a:r>
              <a:rPr lang="pl-PL" sz="1000" dirty="0" err="1"/>
              <a:t>Hybrid</a:t>
            </a:r>
            <a:r>
              <a:rPr lang="pl-PL" sz="1000" dirty="0"/>
              <a:t> and Active model</a:t>
            </a:r>
            <a:endParaRPr lang="en-US" sz="1000" dirty="0"/>
          </a:p>
        </p:txBody>
      </p:sp>
      <p:sp>
        <p:nvSpPr>
          <p:cNvPr id="52" name="Tekstvak 51">
            <a:extLst>
              <a:ext uri="{FF2B5EF4-FFF2-40B4-BE49-F238E27FC236}">
                <a16:creationId xmlns:a16="http://schemas.microsoft.com/office/drawing/2014/main" id="{8E928A26-EE96-4DD0-AB38-A6C43C7B2C94}"/>
              </a:ext>
            </a:extLst>
          </p:cNvPr>
          <p:cNvSpPr txBox="1"/>
          <p:nvPr/>
        </p:nvSpPr>
        <p:spPr>
          <a:xfrm>
            <a:off x="1879830" y="570300"/>
            <a:ext cx="2172522" cy="338554"/>
          </a:xfrm>
          <a:prstGeom prst="rect">
            <a:avLst/>
          </a:prstGeom>
          <a:noFill/>
        </p:spPr>
        <p:txBody>
          <a:bodyPr wrap="square" rtlCol="0">
            <a:spAutoFit/>
          </a:bodyPr>
          <a:lstStyle/>
          <a:p>
            <a:r>
              <a:rPr lang="nl-NL" sz="1600" b="1" dirty="0">
                <a:solidFill>
                  <a:schemeClr val="accent1"/>
                </a:solidFill>
              </a:rPr>
              <a:t> </a:t>
            </a:r>
            <a:r>
              <a:rPr lang="nl-NL" sz="1600" dirty="0">
                <a:solidFill>
                  <a:schemeClr val="tx1">
                    <a:lumMod val="50000"/>
                    <a:lumOff val="50000"/>
                  </a:schemeClr>
                </a:solidFill>
              </a:rPr>
              <a:t>CRYOSPACE</a:t>
            </a:r>
            <a:r>
              <a:rPr lang="nl-NL" sz="1600" b="1" dirty="0">
                <a:solidFill>
                  <a:schemeClr val="accent1"/>
                </a:solidFill>
              </a:rPr>
              <a:t> MED</a:t>
            </a:r>
            <a:endParaRPr lang="x-none" sz="1600" b="1" dirty="0">
              <a:solidFill>
                <a:schemeClr val="accent1"/>
              </a:solidFill>
            </a:endParaRPr>
          </a:p>
        </p:txBody>
      </p:sp>
      <p:sp>
        <p:nvSpPr>
          <p:cNvPr id="53" name="Tekstvak 52">
            <a:extLst>
              <a:ext uri="{FF2B5EF4-FFF2-40B4-BE49-F238E27FC236}">
                <a16:creationId xmlns:a16="http://schemas.microsoft.com/office/drawing/2014/main" id="{99976ADE-B0D1-4977-9FCA-C06544B0E280}"/>
              </a:ext>
            </a:extLst>
          </p:cNvPr>
          <p:cNvSpPr txBox="1"/>
          <p:nvPr/>
        </p:nvSpPr>
        <p:spPr>
          <a:xfrm>
            <a:off x="6391811" y="550303"/>
            <a:ext cx="2760620" cy="338554"/>
          </a:xfrm>
          <a:prstGeom prst="rect">
            <a:avLst/>
          </a:prstGeom>
          <a:noFill/>
        </p:spPr>
        <p:txBody>
          <a:bodyPr wrap="square" rtlCol="0">
            <a:spAutoFit/>
          </a:bodyPr>
          <a:lstStyle/>
          <a:p>
            <a:r>
              <a:rPr lang="nl-NL" sz="1600" b="1" dirty="0">
                <a:solidFill>
                  <a:schemeClr val="accent1"/>
                </a:solidFill>
              </a:rPr>
              <a:t> </a:t>
            </a:r>
            <a:r>
              <a:rPr lang="nl-NL" sz="1600" dirty="0">
                <a:solidFill>
                  <a:schemeClr val="tx1">
                    <a:lumMod val="50000"/>
                    <a:lumOff val="50000"/>
                  </a:schemeClr>
                </a:solidFill>
              </a:rPr>
              <a:t>CRYOSPACE</a:t>
            </a:r>
            <a:r>
              <a:rPr lang="nl-NL" sz="1600" b="1" dirty="0">
                <a:solidFill>
                  <a:schemeClr val="accent1"/>
                </a:solidFill>
              </a:rPr>
              <a:t> </a:t>
            </a:r>
            <a:r>
              <a:rPr lang="nl-NL" sz="1600" b="1" dirty="0">
                <a:solidFill>
                  <a:srgbClr val="CC0000"/>
                </a:solidFill>
              </a:rPr>
              <a:t>ACTIVE</a:t>
            </a:r>
            <a:endParaRPr lang="x-none" sz="1600" b="1" dirty="0">
              <a:solidFill>
                <a:srgbClr val="CC0000"/>
              </a:solidFill>
            </a:endParaRPr>
          </a:p>
        </p:txBody>
      </p:sp>
      <p:sp>
        <p:nvSpPr>
          <p:cNvPr id="54" name="Tekstvak 53">
            <a:extLst>
              <a:ext uri="{FF2B5EF4-FFF2-40B4-BE49-F238E27FC236}">
                <a16:creationId xmlns:a16="http://schemas.microsoft.com/office/drawing/2014/main" id="{437DC5D8-8489-4057-ACA4-72DE6A819A62}"/>
              </a:ext>
            </a:extLst>
          </p:cNvPr>
          <p:cNvSpPr txBox="1"/>
          <p:nvPr/>
        </p:nvSpPr>
        <p:spPr>
          <a:xfrm>
            <a:off x="1892162" y="3096965"/>
            <a:ext cx="2577585" cy="338554"/>
          </a:xfrm>
          <a:prstGeom prst="rect">
            <a:avLst/>
          </a:prstGeom>
          <a:noFill/>
        </p:spPr>
        <p:txBody>
          <a:bodyPr wrap="square" rtlCol="0">
            <a:spAutoFit/>
          </a:bodyPr>
          <a:lstStyle/>
          <a:p>
            <a:r>
              <a:rPr lang="nl-NL" sz="1600" b="1" dirty="0">
                <a:solidFill>
                  <a:schemeClr val="accent1"/>
                </a:solidFill>
              </a:rPr>
              <a:t> </a:t>
            </a:r>
            <a:r>
              <a:rPr lang="nl-NL" sz="1600" dirty="0">
                <a:solidFill>
                  <a:schemeClr val="tx1">
                    <a:lumMod val="50000"/>
                    <a:lumOff val="50000"/>
                  </a:schemeClr>
                </a:solidFill>
              </a:rPr>
              <a:t>CRYOSPACE</a:t>
            </a:r>
            <a:r>
              <a:rPr lang="nl-NL" sz="1600" b="1" dirty="0">
                <a:solidFill>
                  <a:schemeClr val="accent1"/>
                </a:solidFill>
              </a:rPr>
              <a:t> </a:t>
            </a:r>
            <a:r>
              <a:rPr lang="nl-NL" sz="1600" b="1" dirty="0">
                <a:solidFill>
                  <a:schemeClr val="accent5"/>
                </a:solidFill>
              </a:rPr>
              <a:t>HYBRID</a:t>
            </a:r>
            <a:endParaRPr lang="x-none" sz="1600" b="1" dirty="0">
              <a:solidFill>
                <a:schemeClr val="accent5"/>
              </a:solidFill>
            </a:endParaRPr>
          </a:p>
        </p:txBody>
      </p:sp>
      <p:sp>
        <p:nvSpPr>
          <p:cNvPr id="55" name="Tekstvak 54">
            <a:extLst>
              <a:ext uri="{FF2B5EF4-FFF2-40B4-BE49-F238E27FC236}">
                <a16:creationId xmlns:a16="http://schemas.microsoft.com/office/drawing/2014/main" id="{2A951440-F07A-4E70-9BBC-9D2C1BF957D5}"/>
              </a:ext>
            </a:extLst>
          </p:cNvPr>
          <p:cNvSpPr txBox="1"/>
          <p:nvPr/>
        </p:nvSpPr>
        <p:spPr>
          <a:xfrm>
            <a:off x="6391811" y="3096965"/>
            <a:ext cx="2871304" cy="338554"/>
          </a:xfrm>
          <a:prstGeom prst="rect">
            <a:avLst/>
          </a:prstGeom>
          <a:noFill/>
        </p:spPr>
        <p:txBody>
          <a:bodyPr wrap="square" rtlCol="0">
            <a:spAutoFit/>
          </a:bodyPr>
          <a:lstStyle/>
          <a:p>
            <a:r>
              <a:rPr lang="nl-NL" sz="1600" b="1" dirty="0">
                <a:solidFill>
                  <a:schemeClr val="accent1"/>
                </a:solidFill>
              </a:rPr>
              <a:t> </a:t>
            </a:r>
            <a:r>
              <a:rPr lang="nl-NL" sz="1600" dirty="0">
                <a:solidFill>
                  <a:schemeClr val="tx1">
                    <a:lumMod val="50000"/>
                    <a:lumOff val="50000"/>
                  </a:schemeClr>
                </a:solidFill>
              </a:rPr>
              <a:t>CRYOSPACE</a:t>
            </a:r>
            <a:r>
              <a:rPr lang="nl-NL" sz="1600" b="1" dirty="0">
                <a:solidFill>
                  <a:schemeClr val="accent1"/>
                </a:solidFill>
              </a:rPr>
              <a:t> </a:t>
            </a:r>
            <a:r>
              <a:rPr lang="nl-NL" sz="1600" b="1" dirty="0"/>
              <a:t>PRO</a:t>
            </a:r>
            <a:endParaRPr lang="x-none" sz="1600" b="1" dirty="0"/>
          </a:p>
        </p:txBody>
      </p:sp>
      <p:cxnSp>
        <p:nvCxnSpPr>
          <p:cNvPr id="59" name="Rechte verbindingslijn 58">
            <a:extLst>
              <a:ext uri="{FF2B5EF4-FFF2-40B4-BE49-F238E27FC236}">
                <a16:creationId xmlns:a16="http://schemas.microsoft.com/office/drawing/2014/main" id="{313C6E0B-8155-4B7B-9F70-8565D0DB6E33}"/>
              </a:ext>
            </a:extLst>
          </p:cNvPr>
          <p:cNvCxnSpPr>
            <a:cxnSpLocks/>
          </p:cNvCxnSpPr>
          <p:nvPr/>
        </p:nvCxnSpPr>
        <p:spPr>
          <a:xfrm>
            <a:off x="395536" y="2571750"/>
            <a:ext cx="37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E53F64C1-634F-4B40-A6B6-F1967538E56D}"/>
              </a:ext>
            </a:extLst>
          </p:cNvPr>
          <p:cNvCxnSpPr>
            <a:cxnSpLocks/>
          </p:cNvCxnSpPr>
          <p:nvPr/>
        </p:nvCxnSpPr>
        <p:spPr>
          <a:xfrm>
            <a:off x="4995372" y="2571750"/>
            <a:ext cx="37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38C7C440-039D-4263-AE32-E24927449B54}"/>
              </a:ext>
            </a:extLst>
          </p:cNvPr>
          <p:cNvCxnSpPr>
            <a:cxnSpLocks/>
          </p:cNvCxnSpPr>
          <p:nvPr/>
        </p:nvCxnSpPr>
        <p:spPr>
          <a:xfrm>
            <a:off x="4549140" y="482581"/>
            <a:ext cx="0" cy="164021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AA41955E-D9E8-4133-BEB9-DED9B88B0406}"/>
              </a:ext>
            </a:extLst>
          </p:cNvPr>
          <p:cNvCxnSpPr>
            <a:cxnSpLocks/>
          </p:cNvCxnSpPr>
          <p:nvPr/>
        </p:nvCxnSpPr>
        <p:spPr>
          <a:xfrm>
            <a:off x="4549140" y="2970463"/>
            <a:ext cx="0" cy="164021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58E4940F-8CD3-4E94-A3DE-665FD16A847A}" type="slidenum">
              <a:rPr lang="pl-PL" smtClean="0"/>
              <a:t>36</a:t>
            </a:fld>
            <a:endParaRPr lang="pl-PL"/>
          </a:p>
        </p:txBody>
      </p:sp>
    </p:spTree>
    <p:extLst>
      <p:ext uri="{BB962C8B-B14F-4D97-AF65-F5344CB8AC3E}">
        <p14:creationId xmlns:p14="http://schemas.microsoft.com/office/powerpoint/2010/main" val="2091855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kstvak 18">
            <a:extLst>
              <a:ext uri="{FF2B5EF4-FFF2-40B4-BE49-F238E27FC236}">
                <a16:creationId xmlns:a16="http://schemas.microsoft.com/office/drawing/2014/main" id="{7FBBBD79-E74C-424C-90C2-AD28DBDA6BDF}"/>
              </a:ext>
            </a:extLst>
          </p:cNvPr>
          <p:cNvSpPr txBox="1"/>
          <p:nvPr/>
        </p:nvSpPr>
        <p:spPr>
          <a:xfrm>
            <a:off x="4783333" y="487038"/>
            <a:ext cx="3884432" cy="400110"/>
          </a:xfrm>
          <a:prstGeom prst="rect">
            <a:avLst/>
          </a:prstGeom>
          <a:noFill/>
        </p:spPr>
        <p:txBody>
          <a:bodyPr wrap="square" rtlCol="0">
            <a:spAutoFit/>
          </a:bodyPr>
          <a:lstStyle/>
          <a:p>
            <a:r>
              <a:rPr lang="nl-NL" sz="2000" b="1" dirty="0">
                <a:solidFill>
                  <a:schemeClr val="accent1"/>
                </a:solidFill>
              </a:rPr>
              <a:t> </a:t>
            </a:r>
            <a:r>
              <a:rPr lang="nl-NL" sz="2000" dirty="0">
                <a:solidFill>
                  <a:schemeClr val="tx1">
                    <a:lumMod val="50000"/>
                    <a:lumOff val="50000"/>
                  </a:schemeClr>
                </a:solidFill>
              </a:rPr>
              <a:t>CRYOSPACE</a:t>
            </a:r>
            <a:r>
              <a:rPr lang="nl-NL" sz="2000" b="1" dirty="0">
                <a:solidFill>
                  <a:schemeClr val="accent1"/>
                </a:solidFill>
              </a:rPr>
              <a:t> </a:t>
            </a:r>
            <a:r>
              <a:rPr lang="nl-NL" sz="2000" b="1" dirty="0">
                <a:solidFill>
                  <a:schemeClr val="accent5"/>
                </a:solidFill>
              </a:rPr>
              <a:t>HYBRID </a:t>
            </a:r>
            <a:r>
              <a:rPr lang="nl-NL" sz="2000" dirty="0">
                <a:solidFill>
                  <a:schemeClr val="tx1">
                    <a:lumMod val="50000"/>
                    <a:lumOff val="50000"/>
                  </a:schemeClr>
                </a:solidFill>
              </a:rPr>
              <a:t>HIGHLIGHTS</a:t>
            </a:r>
            <a:endParaRPr lang="x-none" sz="2000" dirty="0">
              <a:solidFill>
                <a:schemeClr val="accent5"/>
              </a:solidFill>
            </a:endParaRPr>
          </a:p>
        </p:txBody>
      </p:sp>
      <p:cxnSp>
        <p:nvCxnSpPr>
          <p:cNvPr id="10" name="Rechte verbindingslijn 9">
            <a:extLst>
              <a:ext uri="{FF2B5EF4-FFF2-40B4-BE49-F238E27FC236}">
                <a16:creationId xmlns:a16="http://schemas.microsoft.com/office/drawing/2014/main" id="{A4341877-28A0-42B3-9674-90FDBA542C35}"/>
              </a:ext>
            </a:extLst>
          </p:cNvPr>
          <p:cNvCxnSpPr>
            <a:cxnSpLocks/>
          </p:cNvCxnSpPr>
          <p:nvPr/>
        </p:nvCxnSpPr>
        <p:spPr>
          <a:xfrm>
            <a:off x="4915895" y="1240376"/>
            <a:ext cx="374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845887" y="1051802"/>
            <a:ext cx="3799992" cy="253409"/>
          </a:xfrm>
        </p:spPr>
        <p:txBody>
          <a:bodyPr anchor="t">
            <a:normAutofit/>
          </a:bodyPr>
          <a:lstStyle/>
          <a:p>
            <a:pPr marL="0" indent="0">
              <a:lnSpc>
                <a:spcPct val="90000"/>
              </a:lnSpc>
              <a:spcAft>
                <a:spcPts val="1200"/>
              </a:spcAft>
              <a:buClr>
                <a:schemeClr val="accent5"/>
              </a:buClr>
              <a:buNone/>
            </a:pPr>
            <a:r>
              <a:rPr lang="nl-NL" sz="900" b="1" dirty="0">
                <a:solidFill>
                  <a:srgbClr val="000000"/>
                </a:solidFill>
              </a:rPr>
              <a:t>Most </a:t>
            </a:r>
            <a:r>
              <a:rPr lang="nl-NL" sz="900" b="1" dirty="0" err="1">
                <a:solidFill>
                  <a:srgbClr val="000000"/>
                </a:solidFill>
              </a:rPr>
              <a:t>Economical</a:t>
            </a:r>
            <a:r>
              <a:rPr lang="nl-NL" sz="900" b="1" dirty="0">
                <a:solidFill>
                  <a:srgbClr val="000000"/>
                </a:solidFill>
              </a:rPr>
              <a:t> Cryo System</a:t>
            </a:r>
            <a:endParaRPr lang="en-US" sz="600" dirty="0">
              <a:solidFill>
                <a:srgbClr val="000000"/>
              </a:solidFill>
            </a:endParaRPr>
          </a:p>
        </p:txBody>
      </p:sp>
      <p:sp>
        <p:nvSpPr>
          <p:cNvPr id="26" name="Content Placeholder 2">
            <a:extLst>
              <a:ext uri="{FF2B5EF4-FFF2-40B4-BE49-F238E27FC236}">
                <a16:creationId xmlns:a16="http://schemas.microsoft.com/office/drawing/2014/main" id="{F6C3BC3A-6815-40C3-A82B-E7146C8D593E}"/>
              </a:ext>
            </a:extLst>
          </p:cNvPr>
          <p:cNvSpPr txBox="1">
            <a:spLocks/>
          </p:cNvSpPr>
          <p:nvPr/>
        </p:nvSpPr>
        <p:spPr>
          <a:xfrm>
            <a:off x="4838672" y="1242405"/>
            <a:ext cx="3799991" cy="40011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1200"/>
              </a:spcAft>
              <a:buClr>
                <a:schemeClr val="accent5"/>
              </a:buClr>
              <a:buNone/>
            </a:pPr>
            <a:r>
              <a:rPr lang="nl-NL" sz="900" dirty="0" err="1">
                <a:solidFill>
                  <a:srgbClr val="000000"/>
                </a:solidFill>
              </a:rPr>
              <a:t>Combining</a:t>
            </a:r>
            <a:r>
              <a:rPr lang="nl-NL" sz="900" dirty="0">
                <a:solidFill>
                  <a:srgbClr val="000000"/>
                </a:solidFill>
              </a:rPr>
              <a:t> liquid </a:t>
            </a:r>
            <a:r>
              <a:rPr lang="nl-NL" sz="900" dirty="0" err="1">
                <a:solidFill>
                  <a:srgbClr val="000000"/>
                </a:solidFill>
              </a:rPr>
              <a:t>nitrogen</a:t>
            </a:r>
            <a:r>
              <a:rPr lang="nl-NL" sz="900" dirty="0">
                <a:solidFill>
                  <a:srgbClr val="000000"/>
                </a:solidFill>
              </a:rPr>
              <a:t> (</a:t>
            </a:r>
            <a:r>
              <a:rPr lang="nl-NL" sz="900" dirty="0" err="1">
                <a:solidFill>
                  <a:srgbClr val="000000"/>
                </a:solidFill>
              </a:rPr>
              <a:t>for</a:t>
            </a:r>
            <a:r>
              <a:rPr lang="nl-NL" sz="900" dirty="0">
                <a:solidFill>
                  <a:srgbClr val="000000"/>
                </a:solidFill>
              </a:rPr>
              <a:t> </a:t>
            </a:r>
            <a:r>
              <a:rPr lang="nl-NL" sz="900" dirty="0" err="1">
                <a:solidFill>
                  <a:srgbClr val="000000"/>
                </a:solidFill>
              </a:rPr>
              <a:t>optimal</a:t>
            </a:r>
            <a:r>
              <a:rPr lang="nl-NL" sz="900" dirty="0">
                <a:solidFill>
                  <a:srgbClr val="000000"/>
                </a:solidFill>
              </a:rPr>
              <a:t> treatment </a:t>
            </a:r>
            <a:r>
              <a:rPr lang="en-US" sz="900" dirty="0">
                <a:solidFill>
                  <a:srgbClr val="000000"/>
                </a:solidFill>
              </a:rPr>
              <a:t>temperatures</a:t>
            </a:r>
            <a:r>
              <a:rPr lang="nl-NL" sz="900" dirty="0">
                <a:solidFill>
                  <a:srgbClr val="000000"/>
                </a:solidFill>
              </a:rPr>
              <a:t> up </a:t>
            </a:r>
            <a:r>
              <a:rPr lang="nl-NL" sz="900" dirty="0" err="1">
                <a:solidFill>
                  <a:srgbClr val="000000"/>
                </a:solidFill>
              </a:rPr>
              <a:t>to</a:t>
            </a:r>
            <a:r>
              <a:rPr lang="nl-NL" sz="900" dirty="0">
                <a:solidFill>
                  <a:srgbClr val="000000"/>
                </a:solidFill>
              </a:rPr>
              <a:t> -194˚ Celsius) </a:t>
            </a:r>
            <a:r>
              <a:rPr lang="nl-NL" sz="900" dirty="0" err="1">
                <a:solidFill>
                  <a:srgbClr val="000000"/>
                </a:solidFill>
              </a:rPr>
              <a:t>and</a:t>
            </a:r>
            <a:r>
              <a:rPr lang="nl-NL" sz="900" dirty="0">
                <a:solidFill>
                  <a:srgbClr val="000000"/>
                </a:solidFill>
              </a:rPr>
              <a:t> </a:t>
            </a:r>
            <a:r>
              <a:rPr lang="nl-NL" sz="900" dirty="0" err="1">
                <a:solidFill>
                  <a:srgbClr val="000000"/>
                </a:solidFill>
              </a:rPr>
              <a:t>an</a:t>
            </a:r>
            <a:r>
              <a:rPr lang="nl-NL" sz="900" dirty="0">
                <a:solidFill>
                  <a:srgbClr val="000000"/>
                </a:solidFill>
              </a:rPr>
              <a:t> </a:t>
            </a:r>
            <a:r>
              <a:rPr lang="nl-NL" sz="900" dirty="0" err="1">
                <a:solidFill>
                  <a:srgbClr val="000000"/>
                </a:solidFill>
              </a:rPr>
              <a:t>electric</a:t>
            </a:r>
            <a:r>
              <a:rPr lang="nl-NL" sz="900" dirty="0">
                <a:solidFill>
                  <a:srgbClr val="000000"/>
                </a:solidFill>
              </a:rPr>
              <a:t> motor (</a:t>
            </a:r>
            <a:r>
              <a:rPr lang="nl-NL" sz="900" dirty="0" err="1">
                <a:solidFill>
                  <a:srgbClr val="000000"/>
                </a:solidFill>
              </a:rPr>
              <a:t>saving</a:t>
            </a:r>
            <a:r>
              <a:rPr lang="nl-NL" sz="900" dirty="0">
                <a:solidFill>
                  <a:srgbClr val="000000"/>
                </a:solidFill>
              </a:rPr>
              <a:t> up </a:t>
            </a:r>
            <a:r>
              <a:rPr lang="nl-NL" sz="900" dirty="0" err="1">
                <a:solidFill>
                  <a:srgbClr val="000000"/>
                </a:solidFill>
              </a:rPr>
              <a:t>to</a:t>
            </a:r>
            <a:r>
              <a:rPr lang="nl-NL" sz="900" dirty="0">
                <a:solidFill>
                  <a:srgbClr val="000000"/>
                </a:solidFill>
              </a:rPr>
              <a:t> 55% liquid </a:t>
            </a:r>
            <a:r>
              <a:rPr lang="nl-NL" sz="900" dirty="0" err="1">
                <a:solidFill>
                  <a:srgbClr val="000000"/>
                </a:solidFill>
              </a:rPr>
              <a:t>nitrogen</a:t>
            </a:r>
            <a:r>
              <a:rPr lang="nl-NL" sz="900" dirty="0">
                <a:solidFill>
                  <a:srgbClr val="000000"/>
                </a:solidFill>
              </a:rPr>
              <a:t>).</a:t>
            </a:r>
          </a:p>
        </p:txBody>
      </p:sp>
      <p:cxnSp>
        <p:nvCxnSpPr>
          <p:cNvPr id="27" name="Rechte verbindingslijn 26">
            <a:extLst>
              <a:ext uri="{FF2B5EF4-FFF2-40B4-BE49-F238E27FC236}">
                <a16:creationId xmlns:a16="http://schemas.microsoft.com/office/drawing/2014/main" id="{90105309-8EC9-4C27-88D8-665BFC39996B}"/>
              </a:ext>
            </a:extLst>
          </p:cNvPr>
          <p:cNvCxnSpPr>
            <a:cxnSpLocks/>
          </p:cNvCxnSpPr>
          <p:nvPr/>
        </p:nvCxnSpPr>
        <p:spPr>
          <a:xfrm>
            <a:off x="4910959" y="1997350"/>
            <a:ext cx="374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ED7E4FD-5A90-4DCA-9B1C-9D200880127D}"/>
              </a:ext>
            </a:extLst>
          </p:cNvPr>
          <p:cNvSpPr txBox="1">
            <a:spLocks/>
          </p:cNvSpPr>
          <p:nvPr/>
        </p:nvSpPr>
        <p:spPr>
          <a:xfrm>
            <a:off x="4840951" y="1808776"/>
            <a:ext cx="3814424" cy="253409"/>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1200"/>
              </a:spcAft>
              <a:buClr>
                <a:schemeClr val="accent5"/>
              </a:buClr>
              <a:buFont typeface="Arial" panose="020B0604020202020204" pitchFamily="34" charset="0"/>
              <a:buNone/>
            </a:pPr>
            <a:r>
              <a:rPr lang="nl-NL" sz="900" b="1" dirty="0" err="1">
                <a:solidFill>
                  <a:srgbClr val="000000"/>
                </a:solidFill>
              </a:rPr>
              <a:t>Designed</a:t>
            </a:r>
            <a:r>
              <a:rPr lang="nl-NL" sz="900" b="1" dirty="0">
                <a:solidFill>
                  <a:srgbClr val="000000"/>
                </a:solidFill>
              </a:rPr>
              <a:t> </a:t>
            </a:r>
            <a:r>
              <a:rPr lang="nl-NL" sz="900" b="1" dirty="0" err="1">
                <a:solidFill>
                  <a:srgbClr val="000000"/>
                </a:solidFill>
              </a:rPr>
              <a:t>To</a:t>
            </a:r>
            <a:r>
              <a:rPr lang="nl-NL" sz="900" b="1" dirty="0">
                <a:solidFill>
                  <a:srgbClr val="000000"/>
                </a:solidFill>
              </a:rPr>
              <a:t> Keep It Cool</a:t>
            </a:r>
            <a:endParaRPr lang="en-US" sz="600" dirty="0">
              <a:solidFill>
                <a:srgbClr val="000000"/>
              </a:solidFill>
            </a:endParaRPr>
          </a:p>
        </p:txBody>
      </p:sp>
      <p:sp>
        <p:nvSpPr>
          <p:cNvPr id="29" name="Content Placeholder 2">
            <a:extLst>
              <a:ext uri="{FF2B5EF4-FFF2-40B4-BE49-F238E27FC236}">
                <a16:creationId xmlns:a16="http://schemas.microsoft.com/office/drawing/2014/main" id="{832082C0-3080-48B7-8B3F-A0C2A8D95AD3}"/>
              </a:ext>
            </a:extLst>
          </p:cNvPr>
          <p:cNvSpPr txBox="1">
            <a:spLocks/>
          </p:cNvSpPr>
          <p:nvPr/>
        </p:nvSpPr>
        <p:spPr>
          <a:xfrm>
            <a:off x="4840951" y="2007224"/>
            <a:ext cx="3820414" cy="40011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1200"/>
              </a:spcAft>
              <a:buClr>
                <a:schemeClr val="accent5"/>
              </a:buClr>
              <a:buNone/>
            </a:pPr>
            <a:r>
              <a:rPr lang="en-US" sz="900" dirty="0">
                <a:solidFill>
                  <a:srgbClr val="000000"/>
                </a:solidFill>
              </a:rPr>
              <a:t>An automatic electric blind and certified cryogenic materials ensure minimal loss of cold escaping from inside the cabin.</a:t>
            </a:r>
            <a:endParaRPr lang="nl-NL" sz="900" dirty="0">
              <a:solidFill>
                <a:srgbClr val="000000"/>
              </a:solidFill>
            </a:endParaRPr>
          </a:p>
        </p:txBody>
      </p:sp>
      <p:cxnSp>
        <p:nvCxnSpPr>
          <p:cNvPr id="33" name="Rechte verbindingslijn 32">
            <a:extLst>
              <a:ext uri="{FF2B5EF4-FFF2-40B4-BE49-F238E27FC236}">
                <a16:creationId xmlns:a16="http://schemas.microsoft.com/office/drawing/2014/main" id="{98D2C923-5D46-42BD-937B-54A76259D270}"/>
              </a:ext>
            </a:extLst>
          </p:cNvPr>
          <p:cNvCxnSpPr>
            <a:cxnSpLocks/>
          </p:cNvCxnSpPr>
          <p:nvPr/>
        </p:nvCxnSpPr>
        <p:spPr>
          <a:xfrm>
            <a:off x="4917365" y="2727304"/>
            <a:ext cx="374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4" name="Content Placeholder 2">
            <a:extLst>
              <a:ext uri="{FF2B5EF4-FFF2-40B4-BE49-F238E27FC236}">
                <a16:creationId xmlns:a16="http://schemas.microsoft.com/office/drawing/2014/main" id="{537D54CA-065D-4CAE-A071-462C2CBB663D}"/>
              </a:ext>
            </a:extLst>
          </p:cNvPr>
          <p:cNvSpPr txBox="1">
            <a:spLocks/>
          </p:cNvSpPr>
          <p:nvPr/>
        </p:nvSpPr>
        <p:spPr>
          <a:xfrm>
            <a:off x="4847357" y="2538730"/>
            <a:ext cx="3884432" cy="253409"/>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1200"/>
              </a:spcAft>
              <a:buClr>
                <a:schemeClr val="accent5"/>
              </a:buClr>
              <a:buFont typeface="Arial" panose="020B0604020202020204" pitchFamily="34" charset="0"/>
              <a:buNone/>
            </a:pPr>
            <a:r>
              <a:rPr lang="nl-NL" sz="900" b="1" dirty="0" err="1">
                <a:solidFill>
                  <a:srgbClr val="000000"/>
                </a:solidFill>
              </a:rPr>
              <a:t>Automate</a:t>
            </a:r>
            <a:r>
              <a:rPr lang="nl-NL" sz="900" b="1" dirty="0">
                <a:solidFill>
                  <a:srgbClr val="000000"/>
                </a:solidFill>
              </a:rPr>
              <a:t> </a:t>
            </a:r>
            <a:r>
              <a:rPr lang="nl-NL" sz="900" b="1" dirty="0" err="1">
                <a:solidFill>
                  <a:srgbClr val="000000"/>
                </a:solidFill>
              </a:rPr>
              <a:t>Your</a:t>
            </a:r>
            <a:r>
              <a:rPr lang="nl-NL" sz="900" b="1" dirty="0">
                <a:solidFill>
                  <a:srgbClr val="000000"/>
                </a:solidFill>
              </a:rPr>
              <a:t> </a:t>
            </a:r>
            <a:r>
              <a:rPr lang="nl-NL" sz="900" b="1" dirty="0" err="1">
                <a:solidFill>
                  <a:srgbClr val="000000"/>
                </a:solidFill>
              </a:rPr>
              <a:t>Precooling</a:t>
            </a:r>
            <a:r>
              <a:rPr lang="nl-NL" sz="900" b="1" dirty="0">
                <a:solidFill>
                  <a:srgbClr val="000000"/>
                </a:solidFill>
              </a:rPr>
              <a:t> Schedule</a:t>
            </a:r>
            <a:endParaRPr lang="en-US" sz="600" dirty="0">
              <a:solidFill>
                <a:srgbClr val="000000"/>
              </a:solidFill>
            </a:endParaRPr>
          </a:p>
        </p:txBody>
      </p:sp>
      <p:sp>
        <p:nvSpPr>
          <p:cNvPr id="35" name="Content Placeholder 2">
            <a:extLst>
              <a:ext uri="{FF2B5EF4-FFF2-40B4-BE49-F238E27FC236}">
                <a16:creationId xmlns:a16="http://schemas.microsoft.com/office/drawing/2014/main" id="{FB16AAE5-B1F7-4495-88AE-48ECBEF1C8DA}"/>
              </a:ext>
            </a:extLst>
          </p:cNvPr>
          <p:cNvSpPr txBox="1">
            <a:spLocks/>
          </p:cNvSpPr>
          <p:nvPr/>
        </p:nvSpPr>
        <p:spPr>
          <a:xfrm>
            <a:off x="4847357" y="2727303"/>
            <a:ext cx="3901107" cy="442397"/>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1200"/>
              </a:spcAft>
              <a:buClr>
                <a:schemeClr val="accent5"/>
              </a:buClr>
              <a:buNone/>
            </a:pPr>
            <a:r>
              <a:rPr lang="nl-NL" sz="900" dirty="0" err="1">
                <a:solidFill>
                  <a:srgbClr val="000000"/>
                </a:solidFill>
              </a:rPr>
              <a:t>Your</a:t>
            </a:r>
            <a:r>
              <a:rPr lang="nl-NL" sz="900" dirty="0">
                <a:solidFill>
                  <a:srgbClr val="000000"/>
                </a:solidFill>
              </a:rPr>
              <a:t> </a:t>
            </a:r>
            <a:r>
              <a:rPr lang="nl-NL" sz="900" dirty="0" err="1">
                <a:solidFill>
                  <a:srgbClr val="000000"/>
                </a:solidFill>
              </a:rPr>
              <a:t>CryoSpace</a:t>
            </a:r>
            <a:r>
              <a:rPr lang="nl-NL" sz="900" dirty="0">
                <a:solidFill>
                  <a:srgbClr val="000000"/>
                </a:solidFill>
              </a:rPr>
              <a:t> </a:t>
            </a:r>
            <a:r>
              <a:rPr lang="nl-NL" sz="900" dirty="0" err="1">
                <a:solidFill>
                  <a:srgbClr val="000000"/>
                </a:solidFill>
              </a:rPr>
              <a:t>will</a:t>
            </a:r>
            <a:r>
              <a:rPr lang="nl-NL" sz="900" dirty="0">
                <a:solidFill>
                  <a:srgbClr val="000000"/>
                </a:solidFill>
              </a:rPr>
              <a:t> cool (</a:t>
            </a:r>
            <a:r>
              <a:rPr lang="nl-NL" sz="900" dirty="0" err="1">
                <a:solidFill>
                  <a:srgbClr val="000000"/>
                </a:solidFill>
              </a:rPr>
              <a:t>and</a:t>
            </a:r>
            <a:r>
              <a:rPr lang="nl-NL" sz="900" dirty="0">
                <a:solidFill>
                  <a:srgbClr val="000000"/>
                </a:solidFill>
              </a:rPr>
              <a:t> </a:t>
            </a:r>
            <a:r>
              <a:rPr lang="nl-NL" sz="900" dirty="0" err="1">
                <a:solidFill>
                  <a:srgbClr val="000000"/>
                </a:solidFill>
              </a:rPr>
              <a:t>defrost</a:t>
            </a:r>
            <a:r>
              <a:rPr lang="nl-NL" sz="900" dirty="0">
                <a:solidFill>
                  <a:srgbClr val="000000"/>
                </a:solidFill>
              </a:rPr>
              <a:t>) </a:t>
            </a:r>
            <a:r>
              <a:rPr lang="nl-NL" sz="900" dirty="0" err="1">
                <a:solidFill>
                  <a:srgbClr val="000000"/>
                </a:solidFill>
              </a:rPr>
              <a:t>itself</a:t>
            </a:r>
            <a:r>
              <a:rPr lang="nl-NL" sz="900" dirty="0">
                <a:solidFill>
                  <a:srgbClr val="000000"/>
                </a:solidFill>
              </a:rPr>
              <a:t> </a:t>
            </a:r>
            <a:r>
              <a:rPr lang="nl-NL" sz="900" dirty="0" err="1">
                <a:solidFill>
                  <a:srgbClr val="000000"/>
                </a:solidFill>
              </a:rPr>
              <a:t>according</a:t>
            </a:r>
            <a:r>
              <a:rPr lang="nl-NL" sz="900" dirty="0">
                <a:solidFill>
                  <a:srgbClr val="000000"/>
                </a:solidFill>
              </a:rPr>
              <a:t> </a:t>
            </a:r>
            <a:r>
              <a:rPr lang="nl-NL" sz="900" dirty="0" err="1">
                <a:solidFill>
                  <a:srgbClr val="000000"/>
                </a:solidFill>
              </a:rPr>
              <a:t>to</a:t>
            </a:r>
            <a:r>
              <a:rPr lang="nl-NL" sz="900" dirty="0">
                <a:solidFill>
                  <a:srgbClr val="000000"/>
                </a:solidFill>
              </a:rPr>
              <a:t> </a:t>
            </a:r>
            <a:r>
              <a:rPr lang="nl-NL" sz="900" dirty="0" err="1">
                <a:solidFill>
                  <a:srgbClr val="000000"/>
                </a:solidFill>
              </a:rPr>
              <a:t>an</a:t>
            </a:r>
            <a:r>
              <a:rPr lang="nl-NL" sz="900" dirty="0">
                <a:solidFill>
                  <a:srgbClr val="000000"/>
                </a:solidFill>
              </a:rPr>
              <a:t> </a:t>
            </a:r>
            <a:r>
              <a:rPr lang="nl-NL" sz="900" dirty="0" err="1">
                <a:solidFill>
                  <a:srgbClr val="000000"/>
                </a:solidFill>
              </a:rPr>
              <a:t>automated</a:t>
            </a:r>
            <a:r>
              <a:rPr lang="nl-NL" sz="900" dirty="0">
                <a:solidFill>
                  <a:srgbClr val="000000"/>
                </a:solidFill>
              </a:rPr>
              <a:t> </a:t>
            </a:r>
            <a:r>
              <a:rPr lang="nl-NL" sz="900" dirty="0" err="1">
                <a:solidFill>
                  <a:srgbClr val="000000"/>
                </a:solidFill>
              </a:rPr>
              <a:t>schedule</a:t>
            </a:r>
            <a:r>
              <a:rPr lang="nl-NL" sz="900" dirty="0">
                <a:solidFill>
                  <a:srgbClr val="000000"/>
                </a:solidFill>
              </a:rPr>
              <a:t> making </a:t>
            </a:r>
            <a:r>
              <a:rPr lang="nl-NL" sz="900" dirty="0" err="1">
                <a:solidFill>
                  <a:srgbClr val="000000"/>
                </a:solidFill>
              </a:rPr>
              <a:t>it</a:t>
            </a:r>
            <a:r>
              <a:rPr lang="nl-NL" sz="900" dirty="0">
                <a:solidFill>
                  <a:srgbClr val="000000"/>
                </a:solidFill>
              </a:rPr>
              <a:t> ready </a:t>
            </a:r>
            <a:r>
              <a:rPr lang="nl-NL" sz="900" dirty="0" err="1">
                <a:solidFill>
                  <a:srgbClr val="000000"/>
                </a:solidFill>
              </a:rPr>
              <a:t>to</a:t>
            </a:r>
            <a:r>
              <a:rPr lang="nl-NL" sz="900" dirty="0">
                <a:solidFill>
                  <a:srgbClr val="000000"/>
                </a:solidFill>
              </a:rPr>
              <a:t> </a:t>
            </a:r>
            <a:r>
              <a:rPr lang="nl-NL" sz="900" dirty="0" err="1">
                <a:solidFill>
                  <a:srgbClr val="000000"/>
                </a:solidFill>
              </a:rPr>
              <a:t>use</a:t>
            </a:r>
            <a:r>
              <a:rPr lang="nl-NL" sz="900" dirty="0">
                <a:solidFill>
                  <a:srgbClr val="000000"/>
                </a:solidFill>
              </a:rPr>
              <a:t> at </a:t>
            </a:r>
            <a:r>
              <a:rPr lang="nl-NL" sz="900" dirty="0" err="1">
                <a:solidFill>
                  <a:srgbClr val="000000"/>
                </a:solidFill>
              </a:rPr>
              <a:t>your</a:t>
            </a:r>
            <a:r>
              <a:rPr lang="nl-NL" sz="900" dirty="0">
                <a:solidFill>
                  <a:srgbClr val="000000"/>
                </a:solidFill>
              </a:rPr>
              <a:t> opening </a:t>
            </a:r>
            <a:r>
              <a:rPr lang="nl-NL" sz="900" dirty="0" err="1">
                <a:solidFill>
                  <a:srgbClr val="000000"/>
                </a:solidFill>
              </a:rPr>
              <a:t>times</a:t>
            </a:r>
            <a:r>
              <a:rPr lang="nl-NL" sz="900" dirty="0">
                <a:solidFill>
                  <a:srgbClr val="000000"/>
                </a:solidFill>
              </a:rPr>
              <a:t>.</a:t>
            </a:r>
          </a:p>
        </p:txBody>
      </p:sp>
      <p:cxnSp>
        <p:nvCxnSpPr>
          <p:cNvPr id="36" name="Rechte verbindingslijn 35">
            <a:extLst>
              <a:ext uri="{FF2B5EF4-FFF2-40B4-BE49-F238E27FC236}">
                <a16:creationId xmlns:a16="http://schemas.microsoft.com/office/drawing/2014/main" id="{91D674BB-BAF6-4B44-8094-CC8E337E8D80}"/>
              </a:ext>
            </a:extLst>
          </p:cNvPr>
          <p:cNvCxnSpPr>
            <a:cxnSpLocks/>
          </p:cNvCxnSpPr>
          <p:nvPr/>
        </p:nvCxnSpPr>
        <p:spPr>
          <a:xfrm>
            <a:off x="4910959" y="3519392"/>
            <a:ext cx="3744416"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7" name="Content Placeholder 2">
            <a:extLst>
              <a:ext uri="{FF2B5EF4-FFF2-40B4-BE49-F238E27FC236}">
                <a16:creationId xmlns:a16="http://schemas.microsoft.com/office/drawing/2014/main" id="{46A670EF-7434-4906-B1E0-445CB01F4086}"/>
              </a:ext>
            </a:extLst>
          </p:cNvPr>
          <p:cNvSpPr txBox="1">
            <a:spLocks/>
          </p:cNvSpPr>
          <p:nvPr/>
        </p:nvSpPr>
        <p:spPr>
          <a:xfrm>
            <a:off x="4840951" y="3330818"/>
            <a:ext cx="3884432" cy="253409"/>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1200"/>
              </a:spcAft>
              <a:buClr>
                <a:schemeClr val="accent5"/>
              </a:buClr>
              <a:buFont typeface="Arial" panose="020B0604020202020204" pitchFamily="34" charset="0"/>
              <a:buNone/>
            </a:pPr>
            <a:r>
              <a:rPr lang="nl-NL" sz="900" b="1" dirty="0" err="1">
                <a:solidFill>
                  <a:srgbClr val="000000"/>
                </a:solidFill>
              </a:rPr>
              <a:t>Preprogrammed</a:t>
            </a:r>
            <a:r>
              <a:rPr lang="nl-NL" sz="900" b="1" dirty="0">
                <a:solidFill>
                  <a:srgbClr val="000000"/>
                </a:solidFill>
              </a:rPr>
              <a:t> </a:t>
            </a:r>
            <a:r>
              <a:rPr lang="nl-NL" sz="900" b="1" dirty="0" err="1">
                <a:solidFill>
                  <a:srgbClr val="000000"/>
                </a:solidFill>
              </a:rPr>
              <a:t>Treatments</a:t>
            </a:r>
            <a:endParaRPr lang="en-US" sz="600" dirty="0">
              <a:solidFill>
                <a:srgbClr val="000000"/>
              </a:solidFill>
            </a:endParaRPr>
          </a:p>
        </p:txBody>
      </p:sp>
      <p:sp>
        <p:nvSpPr>
          <p:cNvPr id="38" name="Content Placeholder 2">
            <a:extLst>
              <a:ext uri="{FF2B5EF4-FFF2-40B4-BE49-F238E27FC236}">
                <a16:creationId xmlns:a16="http://schemas.microsoft.com/office/drawing/2014/main" id="{2289B05B-06DC-4866-BEB8-A1A3C1770319}"/>
              </a:ext>
            </a:extLst>
          </p:cNvPr>
          <p:cNvSpPr txBox="1">
            <a:spLocks/>
          </p:cNvSpPr>
          <p:nvPr/>
        </p:nvSpPr>
        <p:spPr>
          <a:xfrm>
            <a:off x="4840952" y="3519392"/>
            <a:ext cx="3750822" cy="328102"/>
          </a:xfrm>
          <a:prstGeom prst="rect">
            <a:avLst/>
          </a:prstGeom>
        </p:spPr>
        <p:txBody>
          <a:bodyPr vert="horz" lIns="91440" tIns="45720" rIns="91440" bIns="45720" rtlCol="0" anchor="t">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1200"/>
              </a:spcAft>
              <a:buClr>
                <a:schemeClr val="accent5"/>
              </a:buClr>
              <a:buNone/>
            </a:pPr>
            <a:r>
              <a:rPr lang="nl-NL" sz="900" dirty="0">
                <a:solidFill>
                  <a:srgbClr val="000000"/>
                </a:solidFill>
              </a:rPr>
              <a:t>Help </a:t>
            </a:r>
            <a:r>
              <a:rPr lang="nl-NL" sz="900" dirty="0" err="1">
                <a:solidFill>
                  <a:srgbClr val="000000"/>
                </a:solidFill>
              </a:rPr>
              <a:t>and</a:t>
            </a:r>
            <a:r>
              <a:rPr lang="nl-NL" sz="900" dirty="0">
                <a:solidFill>
                  <a:srgbClr val="000000"/>
                </a:solidFill>
              </a:rPr>
              <a:t> </a:t>
            </a:r>
            <a:r>
              <a:rPr lang="nl-NL" sz="900" dirty="0" err="1">
                <a:solidFill>
                  <a:srgbClr val="000000"/>
                </a:solidFill>
              </a:rPr>
              <a:t>advise</a:t>
            </a:r>
            <a:r>
              <a:rPr lang="nl-NL" sz="900" dirty="0">
                <a:solidFill>
                  <a:srgbClr val="000000"/>
                </a:solidFill>
              </a:rPr>
              <a:t> </a:t>
            </a:r>
            <a:r>
              <a:rPr lang="nl-NL" sz="900" dirty="0" err="1">
                <a:solidFill>
                  <a:srgbClr val="000000"/>
                </a:solidFill>
              </a:rPr>
              <a:t>your</a:t>
            </a:r>
            <a:r>
              <a:rPr lang="nl-NL" sz="900" dirty="0">
                <a:solidFill>
                  <a:srgbClr val="000000"/>
                </a:solidFill>
              </a:rPr>
              <a:t> clients </a:t>
            </a:r>
            <a:r>
              <a:rPr lang="nl-NL" sz="900" dirty="0" err="1">
                <a:solidFill>
                  <a:srgbClr val="000000"/>
                </a:solidFill>
              </a:rPr>
              <a:t>with</a:t>
            </a:r>
            <a:r>
              <a:rPr lang="nl-NL" sz="900" dirty="0">
                <a:solidFill>
                  <a:srgbClr val="000000"/>
                </a:solidFill>
              </a:rPr>
              <a:t> </a:t>
            </a:r>
            <a:r>
              <a:rPr lang="nl-NL" sz="900" dirty="0" err="1">
                <a:solidFill>
                  <a:srgbClr val="000000"/>
                </a:solidFill>
              </a:rPr>
              <a:t>preprogrammed</a:t>
            </a:r>
            <a:r>
              <a:rPr lang="nl-NL" sz="900" dirty="0">
                <a:solidFill>
                  <a:srgbClr val="000000"/>
                </a:solidFill>
              </a:rPr>
              <a:t> </a:t>
            </a:r>
            <a:r>
              <a:rPr lang="nl-NL" sz="900" dirty="0" err="1">
                <a:solidFill>
                  <a:srgbClr val="000000"/>
                </a:solidFill>
              </a:rPr>
              <a:t>treatments</a:t>
            </a:r>
            <a:r>
              <a:rPr lang="nl-NL" sz="900" dirty="0">
                <a:solidFill>
                  <a:srgbClr val="000000"/>
                </a:solidFill>
              </a:rPr>
              <a:t> </a:t>
            </a:r>
            <a:r>
              <a:rPr lang="nl-NL" sz="900" dirty="0" err="1">
                <a:solidFill>
                  <a:srgbClr val="000000"/>
                </a:solidFill>
              </a:rPr>
              <a:t>based</a:t>
            </a:r>
            <a:r>
              <a:rPr lang="nl-NL" sz="900" dirty="0">
                <a:solidFill>
                  <a:srgbClr val="000000"/>
                </a:solidFill>
              </a:rPr>
              <a:t> on </a:t>
            </a:r>
            <a:r>
              <a:rPr lang="nl-NL" sz="900" dirty="0" err="1">
                <a:solidFill>
                  <a:srgbClr val="000000"/>
                </a:solidFill>
              </a:rPr>
              <a:t>scientific</a:t>
            </a:r>
            <a:r>
              <a:rPr lang="nl-NL" sz="900" dirty="0">
                <a:solidFill>
                  <a:srgbClr val="000000"/>
                </a:solidFill>
              </a:rPr>
              <a:t> research.</a:t>
            </a:r>
          </a:p>
        </p:txBody>
      </p:sp>
      <p:cxnSp>
        <p:nvCxnSpPr>
          <p:cNvPr id="39" name="Rechte verbindingslijn 38">
            <a:extLst>
              <a:ext uri="{FF2B5EF4-FFF2-40B4-BE49-F238E27FC236}">
                <a16:creationId xmlns:a16="http://schemas.microsoft.com/office/drawing/2014/main" id="{2E7413F9-6973-4639-B1B3-0AD306E171CB}"/>
              </a:ext>
            </a:extLst>
          </p:cNvPr>
          <p:cNvCxnSpPr>
            <a:cxnSpLocks/>
          </p:cNvCxnSpPr>
          <p:nvPr/>
        </p:nvCxnSpPr>
        <p:spPr>
          <a:xfrm>
            <a:off x="4901463" y="4252092"/>
            <a:ext cx="3744416"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0" name="Content Placeholder 2">
            <a:extLst>
              <a:ext uri="{FF2B5EF4-FFF2-40B4-BE49-F238E27FC236}">
                <a16:creationId xmlns:a16="http://schemas.microsoft.com/office/drawing/2014/main" id="{B3B7B048-1B70-490B-84E7-471593769B4B}"/>
              </a:ext>
            </a:extLst>
          </p:cNvPr>
          <p:cNvSpPr txBox="1">
            <a:spLocks/>
          </p:cNvSpPr>
          <p:nvPr/>
        </p:nvSpPr>
        <p:spPr>
          <a:xfrm>
            <a:off x="4831455" y="4063518"/>
            <a:ext cx="3884432" cy="253409"/>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1200"/>
              </a:spcAft>
              <a:buClr>
                <a:schemeClr val="accent5"/>
              </a:buClr>
              <a:buFont typeface="Arial" panose="020B0604020202020204" pitchFamily="34" charset="0"/>
              <a:buNone/>
            </a:pPr>
            <a:r>
              <a:rPr lang="nl-NL" sz="900" b="1" dirty="0" err="1">
                <a:solidFill>
                  <a:srgbClr val="000000"/>
                </a:solidFill>
              </a:rPr>
              <a:t>Uses</a:t>
            </a:r>
            <a:r>
              <a:rPr lang="nl-NL" sz="900" b="1" dirty="0">
                <a:solidFill>
                  <a:srgbClr val="000000"/>
                </a:solidFill>
              </a:rPr>
              <a:t> Electric Motor For </a:t>
            </a:r>
            <a:r>
              <a:rPr lang="nl-NL" sz="900" b="1" dirty="0" err="1">
                <a:solidFill>
                  <a:srgbClr val="000000"/>
                </a:solidFill>
              </a:rPr>
              <a:t>Standby</a:t>
            </a:r>
            <a:r>
              <a:rPr lang="nl-NL" sz="900" b="1" dirty="0">
                <a:solidFill>
                  <a:srgbClr val="000000"/>
                </a:solidFill>
              </a:rPr>
              <a:t> Mode</a:t>
            </a:r>
            <a:endParaRPr lang="en-US" sz="600" dirty="0">
              <a:solidFill>
                <a:srgbClr val="000000"/>
              </a:solidFill>
            </a:endParaRPr>
          </a:p>
        </p:txBody>
      </p:sp>
      <p:sp>
        <p:nvSpPr>
          <p:cNvPr id="41" name="Content Placeholder 2">
            <a:extLst>
              <a:ext uri="{FF2B5EF4-FFF2-40B4-BE49-F238E27FC236}">
                <a16:creationId xmlns:a16="http://schemas.microsoft.com/office/drawing/2014/main" id="{62FB3FAA-9B8E-4533-8FFC-80280BB549A4}"/>
              </a:ext>
            </a:extLst>
          </p:cNvPr>
          <p:cNvSpPr txBox="1">
            <a:spLocks/>
          </p:cNvSpPr>
          <p:nvPr/>
        </p:nvSpPr>
        <p:spPr>
          <a:xfrm>
            <a:off x="4831456" y="4252092"/>
            <a:ext cx="3814424" cy="40011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1200"/>
              </a:spcAft>
              <a:buClr>
                <a:schemeClr val="accent5"/>
              </a:buClr>
              <a:buNone/>
            </a:pPr>
            <a:r>
              <a:rPr lang="nl-NL" sz="900" dirty="0" err="1">
                <a:solidFill>
                  <a:srgbClr val="000000"/>
                </a:solidFill>
              </a:rPr>
              <a:t>Minimize</a:t>
            </a:r>
            <a:r>
              <a:rPr lang="nl-NL" sz="900" dirty="0">
                <a:solidFill>
                  <a:srgbClr val="000000"/>
                </a:solidFill>
              </a:rPr>
              <a:t> </a:t>
            </a:r>
            <a:r>
              <a:rPr lang="nl-NL" sz="900" dirty="0" err="1">
                <a:solidFill>
                  <a:srgbClr val="000000"/>
                </a:solidFill>
              </a:rPr>
              <a:t>your</a:t>
            </a:r>
            <a:r>
              <a:rPr lang="nl-NL" sz="900" dirty="0">
                <a:solidFill>
                  <a:srgbClr val="000000"/>
                </a:solidFill>
              </a:rPr>
              <a:t> </a:t>
            </a:r>
            <a:r>
              <a:rPr lang="nl-NL" sz="900" dirty="0" err="1">
                <a:solidFill>
                  <a:srgbClr val="000000"/>
                </a:solidFill>
              </a:rPr>
              <a:t>cost</a:t>
            </a:r>
            <a:r>
              <a:rPr lang="nl-NL" sz="900" dirty="0">
                <a:solidFill>
                  <a:srgbClr val="000000"/>
                </a:solidFill>
              </a:rPr>
              <a:t> </a:t>
            </a:r>
            <a:r>
              <a:rPr lang="nl-NL" sz="900" dirty="0" err="1">
                <a:solidFill>
                  <a:srgbClr val="000000"/>
                </a:solidFill>
              </a:rPr>
              <a:t>when</a:t>
            </a:r>
            <a:r>
              <a:rPr lang="nl-NL" sz="900" dirty="0">
                <a:solidFill>
                  <a:srgbClr val="000000"/>
                </a:solidFill>
              </a:rPr>
              <a:t> </a:t>
            </a:r>
            <a:r>
              <a:rPr lang="nl-NL" sz="900" dirty="0" err="1">
                <a:solidFill>
                  <a:srgbClr val="000000"/>
                </a:solidFill>
              </a:rPr>
              <a:t>waiting</a:t>
            </a:r>
            <a:r>
              <a:rPr lang="nl-NL" sz="900" dirty="0">
                <a:solidFill>
                  <a:srgbClr val="000000"/>
                </a:solidFill>
              </a:rPr>
              <a:t> </a:t>
            </a:r>
            <a:r>
              <a:rPr lang="nl-NL" sz="900" dirty="0" err="1">
                <a:solidFill>
                  <a:srgbClr val="000000"/>
                </a:solidFill>
              </a:rPr>
              <a:t>for</a:t>
            </a:r>
            <a:r>
              <a:rPr lang="nl-NL" sz="900" dirty="0">
                <a:solidFill>
                  <a:srgbClr val="000000"/>
                </a:solidFill>
              </a:rPr>
              <a:t> </a:t>
            </a:r>
            <a:r>
              <a:rPr lang="nl-NL" sz="900" dirty="0" err="1">
                <a:solidFill>
                  <a:srgbClr val="000000"/>
                </a:solidFill>
              </a:rPr>
              <a:t>your</a:t>
            </a:r>
            <a:r>
              <a:rPr lang="nl-NL" sz="900" dirty="0">
                <a:solidFill>
                  <a:srgbClr val="000000"/>
                </a:solidFill>
              </a:rPr>
              <a:t> next customer.</a:t>
            </a:r>
          </a:p>
        </p:txBody>
      </p:sp>
      <p:pic>
        <p:nvPicPr>
          <p:cNvPr id="6" name="Afbeelding 5" descr="Afbeelding met kantoorartikelen&#10;&#10;Automatisch gegenereerde beschrijving">
            <a:extLst>
              <a:ext uri="{FF2B5EF4-FFF2-40B4-BE49-F238E27FC236}">
                <a16:creationId xmlns:a16="http://schemas.microsoft.com/office/drawing/2014/main" id="{3BA7735E-C810-47F9-95EE-55A675DC5D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361577"/>
            <a:ext cx="3355143" cy="1887268"/>
          </a:xfrm>
          <a:prstGeom prst="rect">
            <a:avLst/>
          </a:prstGeom>
          <a:ln>
            <a:noFill/>
          </a:ln>
          <a:effectLst>
            <a:softEdge rad="112500"/>
          </a:effectLst>
        </p:spPr>
      </p:pic>
      <p:pic>
        <p:nvPicPr>
          <p:cNvPr id="13" name="Afbeelding 12">
            <a:extLst>
              <a:ext uri="{FF2B5EF4-FFF2-40B4-BE49-F238E27FC236}">
                <a16:creationId xmlns:a16="http://schemas.microsoft.com/office/drawing/2014/main" id="{1DAE9FE1-81AB-433F-A056-E6417A5B12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2541452"/>
            <a:ext cx="3355442" cy="2141168"/>
          </a:xfrm>
          <a:prstGeom prst="rect">
            <a:avLst/>
          </a:prstGeom>
          <a:ln>
            <a:noFill/>
          </a:ln>
          <a:effectLst>
            <a:softEdge rad="112500"/>
          </a:effectLst>
        </p:spPr>
      </p:pic>
      <p:cxnSp>
        <p:nvCxnSpPr>
          <p:cNvPr id="42" name="Rechte verbindingslijn 41">
            <a:extLst>
              <a:ext uri="{FF2B5EF4-FFF2-40B4-BE49-F238E27FC236}">
                <a16:creationId xmlns:a16="http://schemas.microsoft.com/office/drawing/2014/main" id="{608B7DBB-9FC8-4721-99D6-9F119E7D5D96}"/>
              </a:ext>
            </a:extLst>
          </p:cNvPr>
          <p:cNvCxnSpPr>
            <a:cxnSpLocks/>
          </p:cNvCxnSpPr>
          <p:nvPr/>
        </p:nvCxnSpPr>
        <p:spPr>
          <a:xfrm>
            <a:off x="4572000" y="361577"/>
            <a:ext cx="0" cy="432104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58E4940F-8CD3-4E94-A3DE-665FD16A847A}" type="slidenum">
              <a:rPr lang="pl-PL" smtClean="0"/>
              <a:t>37</a:t>
            </a:fld>
            <a:endParaRPr lang="pl-PL"/>
          </a:p>
        </p:txBody>
      </p:sp>
    </p:spTree>
    <p:extLst>
      <p:ext uri="{BB962C8B-B14F-4D97-AF65-F5344CB8AC3E}">
        <p14:creationId xmlns:p14="http://schemas.microsoft.com/office/powerpoint/2010/main" val="25317056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799A8B4F-0FED-46C0-9186-5A8E116D8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678" y="0"/>
            <a:ext cx="4862322" cy="51435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137">
            <a:extLst>
              <a:ext uri="{FF2B5EF4-FFF2-40B4-BE49-F238E27FC236}">
                <a16:creationId xmlns:a16="http://schemas.microsoft.com/office/drawing/2014/main" id="{DA6861EE-7660-46C9-80BD-173B8F7454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0" name="Oval 139">
            <a:extLst>
              <a:ext uri="{FF2B5EF4-FFF2-40B4-BE49-F238E27FC236}">
                <a16:creationId xmlns:a16="http://schemas.microsoft.com/office/drawing/2014/main" id="{38A69B74-22E3-47CC-823F-18BE7930C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7227" y="2220515"/>
            <a:ext cx="2001561" cy="2001561"/>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71">
            <a:extLst>
              <a:ext uri="{FF2B5EF4-FFF2-40B4-BE49-F238E27FC236}">
                <a16:creationId xmlns:a16="http://schemas.microsoft.com/office/drawing/2014/main" id="{1778637B-5DB8-4A75-B2E6-FC2B1BB9A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7760" y="1"/>
            <a:ext cx="3026240" cy="2571110"/>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 name="Freeform 75">
            <a:extLst>
              <a:ext uri="{FF2B5EF4-FFF2-40B4-BE49-F238E27FC236}">
                <a16:creationId xmlns:a16="http://schemas.microsoft.com/office/drawing/2014/main" id="{0035A30C-45F3-4EFB-B2E8-6E2A11843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4348" y="3193927"/>
            <a:ext cx="2349652" cy="1949573"/>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Ovaal 3">
            <a:extLst>
              <a:ext uri="{FF2B5EF4-FFF2-40B4-BE49-F238E27FC236}">
                <a16:creationId xmlns:a16="http://schemas.microsoft.com/office/drawing/2014/main" id="{C31292F1-1964-46F3-B677-D06321AC23BE}"/>
              </a:ext>
            </a:extLst>
          </p:cNvPr>
          <p:cNvSpPr/>
          <p:nvPr/>
        </p:nvSpPr>
        <p:spPr>
          <a:xfrm>
            <a:off x="4587428" y="2250143"/>
            <a:ext cx="2001561" cy="1949573"/>
          </a:xfrm>
          <a:prstGeom prst="ellipse">
            <a:avLst/>
          </a:prstGeom>
          <a:blipFill dpi="0" rotWithShape="1">
            <a:blip r:embed="rId3" cstate="print">
              <a:extLst>
                <a:ext uri="{28A0092B-C50C-407E-A947-70E740481C1C}">
                  <a14:useLocalDpi xmlns:a14="http://schemas.microsoft.com/office/drawing/2010/main" val="0"/>
                </a:ext>
              </a:extLst>
            </a:blip>
            <a:srcRect/>
            <a:stretch>
              <a:fillRect l="-554" t="3469" r="-9226" b="-31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5" name="Ovaal 4">
            <a:extLst>
              <a:ext uri="{FF2B5EF4-FFF2-40B4-BE49-F238E27FC236}">
                <a16:creationId xmlns:a16="http://schemas.microsoft.com/office/drawing/2014/main" id="{7244FA4A-74BB-46B7-8570-18CC74FBCB8D}"/>
              </a:ext>
            </a:extLst>
          </p:cNvPr>
          <p:cNvSpPr/>
          <p:nvPr/>
        </p:nvSpPr>
        <p:spPr>
          <a:xfrm>
            <a:off x="5891054" y="-249538"/>
            <a:ext cx="3322954" cy="3322954"/>
          </a:xfrm>
          <a:prstGeom prst="ellipse">
            <a:avLst/>
          </a:prstGeom>
          <a:blipFill dpi="0" rotWithShape="1">
            <a:blip r:embed="rId4" cstate="print">
              <a:extLst>
                <a:ext uri="{28A0092B-C50C-407E-A947-70E740481C1C}">
                  <a14:useLocalDpi xmlns:a14="http://schemas.microsoft.com/office/drawing/2010/main" val="0"/>
                </a:ext>
              </a:extLst>
            </a:blip>
            <a:srcRect/>
            <a:stretch>
              <a:fillRect l="3247" t="13248" r="-6347" b="208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9" name="Tekstvak 18">
            <a:extLst>
              <a:ext uri="{FF2B5EF4-FFF2-40B4-BE49-F238E27FC236}">
                <a16:creationId xmlns:a16="http://schemas.microsoft.com/office/drawing/2014/main" id="{7FBBBD79-E74C-424C-90C2-AD28DBDA6BDF}"/>
              </a:ext>
            </a:extLst>
          </p:cNvPr>
          <p:cNvSpPr txBox="1"/>
          <p:nvPr/>
        </p:nvSpPr>
        <p:spPr>
          <a:xfrm>
            <a:off x="323528" y="515456"/>
            <a:ext cx="3549950" cy="400110"/>
          </a:xfrm>
          <a:prstGeom prst="rect">
            <a:avLst/>
          </a:prstGeom>
          <a:noFill/>
        </p:spPr>
        <p:txBody>
          <a:bodyPr wrap="square" rtlCol="0">
            <a:spAutoFit/>
          </a:bodyPr>
          <a:lstStyle/>
          <a:p>
            <a:r>
              <a:rPr lang="nl-NL" sz="2000" b="1" dirty="0">
                <a:solidFill>
                  <a:schemeClr val="accent1"/>
                </a:solidFill>
              </a:rPr>
              <a:t> </a:t>
            </a:r>
            <a:r>
              <a:rPr lang="nl-NL" sz="2000" dirty="0">
                <a:solidFill>
                  <a:schemeClr val="tx1">
                    <a:lumMod val="50000"/>
                    <a:lumOff val="50000"/>
                  </a:schemeClr>
                </a:solidFill>
              </a:rPr>
              <a:t>CRYOSPACE</a:t>
            </a:r>
            <a:r>
              <a:rPr lang="nl-NL" sz="2000" b="1" dirty="0">
                <a:solidFill>
                  <a:schemeClr val="accent1"/>
                </a:solidFill>
              </a:rPr>
              <a:t> </a:t>
            </a:r>
            <a:r>
              <a:rPr lang="nl-NL" sz="2000" b="1" dirty="0">
                <a:solidFill>
                  <a:schemeClr val="accent5"/>
                </a:solidFill>
              </a:rPr>
              <a:t>HYBRID </a:t>
            </a:r>
            <a:r>
              <a:rPr lang="nl-NL" sz="2000" dirty="0">
                <a:solidFill>
                  <a:schemeClr val="tx1">
                    <a:lumMod val="50000"/>
                    <a:lumOff val="50000"/>
                  </a:schemeClr>
                </a:solidFill>
              </a:rPr>
              <a:t>FEATURES</a:t>
            </a:r>
            <a:endParaRPr lang="x-none" sz="2000" dirty="0">
              <a:solidFill>
                <a:schemeClr val="accent5"/>
              </a:solidFill>
            </a:endParaRPr>
          </a:p>
        </p:txBody>
      </p:sp>
      <p:cxnSp>
        <p:nvCxnSpPr>
          <p:cNvPr id="10" name="Rechte verbindingslijn 9">
            <a:extLst>
              <a:ext uri="{FF2B5EF4-FFF2-40B4-BE49-F238E27FC236}">
                <a16:creationId xmlns:a16="http://schemas.microsoft.com/office/drawing/2014/main" id="{A4341877-28A0-42B3-9674-90FDBA542C35}"/>
              </a:ext>
            </a:extLst>
          </p:cNvPr>
          <p:cNvCxnSpPr>
            <a:cxnSpLocks/>
          </p:cNvCxnSpPr>
          <p:nvPr/>
        </p:nvCxnSpPr>
        <p:spPr>
          <a:xfrm>
            <a:off x="456090" y="1320164"/>
            <a:ext cx="374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082" y="1131590"/>
            <a:ext cx="3799992" cy="253409"/>
          </a:xfrm>
        </p:spPr>
        <p:txBody>
          <a:bodyPr anchor="t">
            <a:normAutofit/>
          </a:bodyPr>
          <a:lstStyle/>
          <a:p>
            <a:pPr marL="0" indent="0">
              <a:lnSpc>
                <a:spcPct val="90000"/>
              </a:lnSpc>
              <a:spcAft>
                <a:spcPts val="1200"/>
              </a:spcAft>
              <a:buClr>
                <a:schemeClr val="accent5"/>
              </a:buClr>
              <a:buNone/>
            </a:pPr>
            <a:r>
              <a:rPr lang="nl-NL" sz="900" b="1" dirty="0">
                <a:solidFill>
                  <a:srgbClr val="000000"/>
                </a:solidFill>
              </a:rPr>
              <a:t>Remote Maintenance </a:t>
            </a:r>
            <a:r>
              <a:rPr lang="nl-NL" sz="900" b="1" dirty="0" err="1">
                <a:solidFill>
                  <a:srgbClr val="000000"/>
                </a:solidFill>
              </a:rPr>
              <a:t>And</a:t>
            </a:r>
            <a:r>
              <a:rPr lang="nl-NL" sz="900" b="1" dirty="0">
                <a:solidFill>
                  <a:srgbClr val="000000"/>
                </a:solidFill>
              </a:rPr>
              <a:t> </a:t>
            </a:r>
            <a:r>
              <a:rPr lang="nl-NL" sz="900" b="1" dirty="0" err="1">
                <a:solidFill>
                  <a:srgbClr val="000000"/>
                </a:solidFill>
              </a:rPr>
              <a:t>Diagnostics</a:t>
            </a:r>
            <a:endParaRPr lang="en-US" sz="600" dirty="0">
              <a:solidFill>
                <a:srgbClr val="000000"/>
              </a:solidFill>
            </a:endParaRPr>
          </a:p>
        </p:txBody>
      </p:sp>
      <p:sp>
        <p:nvSpPr>
          <p:cNvPr id="26" name="Content Placeholder 2">
            <a:extLst>
              <a:ext uri="{FF2B5EF4-FFF2-40B4-BE49-F238E27FC236}">
                <a16:creationId xmlns:a16="http://schemas.microsoft.com/office/drawing/2014/main" id="{F6C3BC3A-6815-40C3-A82B-E7146C8D593E}"/>
              </a:ext>
            </a:extLst>
          </p:cNvPr>
          <p:cNvSpPr txBox="1">
            <a:spLocks/>
          </p:cNvSpPr>
          <p:nvPr/>
        </p:nvSpPr>
        <p:spPr>
          <a:xfrm>
            <a:off x="378867" y="1322193"/>
            <a:ext cx="3799991" cy="40011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1200"/>
              </a:spcAft>
              <a:buClr>
                <a:schemeClr val="accent5"/>
              </a:buClr>
              <a:buNone/>
            </a:pPr>
            <a:r>
              <a:rPr lang="nl-NL" sz="900" dirty="0">
                <a:solidFill>
                  <a:srgbClr val="000000"/>
                </a:solidFill>
              </a:rPr>
              <a:t>Through </a:t>
            </a:r>
            <a:r>
              <a:rPr lang="nl-NL" sz="900" dirty="0" err="1">
                <a:solidFill>
                  <a:srgbClr val="000000"/>
                </a:solidFill>
              </a:rPr>
              <a:t>WiFi</a:t>
            </a:r>
            <a:r>
              <a:rPr lang="nl-NL" sz="900" dirty="0">
                <a:solidFill>
                  <a:srgbClr val="000000"/>
                </a:solidFill>
              </a:rPr>
              <a:t> </a:t>
            </a:r>
            <a:r>
              <a:rPr lang="nl-NL" sz="900" dirty="0" err="1">
                <a:solidFill>
                  <a:srgbClr val="000000"/>
                </a:solidFill>
              </a:rPr>
              <a:t>connected</a:t>
            </a:r>
            <a:r>
              <a:rPr lang="nl-NL" sz="900" dirty="0">
                <a:solidFill>
                  <a:srgbClr val="000000"/>
                </a:solidFill>
              </a:rPr>
              <a:t> system, </a:t>
            </a:r>
            <a:r>
              <a:rPr lang="nl-NL" sz="900" dirty="0" err="1">
                <a:solidFill>
                  <a:srgbClr val="000000"/>
                </a:solidFill>
              </a:rPr>
              <a:t>including</a:t>
            </a:r>
            <a:r>
              <a:rPr lang="nl-NL" sz="900" dirty="0">
                <a:solidFill>
                  <a:srgbClr val="000000"/>
                </a:solidFill>
              </a:rPr>
              <a:t> software updates</a:t>
            </a:r>
          </a:p>
        </p:txBody>
      </p:sp>
      <p:grpSp>
        <p:nvGrpSpPr>
          <p:cNvPr id="22" name="Groep 21">
            <a:extLst>
              <a:ext uri="{FF2B5EF4-FFF2-40B4-BE49-F238E27FC236}">
                <a16:creationId xmlns:a16="http://schemas.microsoft.com/office/drawing/2014/main" id="{D186C062-E406-4AD8-AF84-08568AEF25E2}"/>
              </a:ext>
            </a:extLst>
          </p:cNvPr>
          <p:cNvGrpSpPr/>
          <p:nvPr/>
        </p:nvGrpSpPr>
        <p:grpSpPr>
          <a:xfrm>
            <a:off x="381146" y="1711009"/>
            <a:ext cx="3820414" cy="598558"/>
            <a:chOff x="381146" y="1575244"/>
            <a:chExt cx="3820414" cy="598558"/>
          </a:xfrm>
        </p:grpSpPr>
        <p:cxnSp>
          <p:nvCxnSpPr>
            <p:cNvPr id="27" name="Rechte verbindingslijn 26">
              <a:extLst>
                <a:ext uri="{FF2B5EF4-FFF2-40B4-BE49-F238E27FC236}">
                  <a16:creationId xmlns:a16="http://schemas.microsoft.com/office/drawing/2014/main" id="{90105309-8EC9-4C27-88D8-665BFC39996B}"/>
                </a:ext>
              </a:extLst>
            </p:cNvPr>
            <p:cNvCxnSpPr>
              <a:cxnSpLocks/>
            </p:cNvCxnSpPr>
            <p:nvPr/>
          </p:nvCxnSpPr>
          <p:spPr>
            <a:xfrm>
              <a:off x="451154" y="1763818"/>
              <a:ext cx="374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ED7E4FD-5A90-4DCA-9B1C-9D200880127D}"/>
                </a:ext>
              </a:extLst>
            </p:cNvPr>
            <p:cNvSpPr txBox="1">
              <a:spLocks/>
            </p:cNvSpPr>
            <p:nvPr/>
          </p:nvSpPr>
          <p:spPr>
            <a:xfrm>
              <a:off x="381146" y="1575244"/>
              <a:ext cx="3814424" cy="253409"/>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1200"/>
                </a:spcAft>
                <a:buClr>
                  <a:schemeClr val="accent5"/>
                </a:buClr>
                <a:buFont typeface="Arial" panose="020B0604020202020204" pitchFamily="34" charset="0"/>
                <a:buNone/>
              </a:pPr>
              <a:r>
                <a:rPr lang="nl-NL" sz="900" b="1" dirty="0">
                  <a:solidFill>
                    <a:srgbClr val="000000"/>
                  </a:solidFill>
                </a:rPr>
                <a:t>LED </a:t>
              </a:r>
              <a:r>
                <a:rPr lang="nl-NL" sz="900" b="1" dirty="0" err="1">
                  <a:solidFill>
                    <a:srgbClr val="000000"/>
                  </a:solidFill>
                </a:rPr>
                <a:t>lighting</a:t>
              </a:r>
              <a:endParaRPr lang="en-US" sz="600" dirty="0">
                <a:solidFill>
                  <a:srgbClr val="000000"/>
                </a:solidFill>
              </a:endParaRPr>
            </a:p>
          </p:txBody>
        </p:sp>
        <p:sp>
          <p:nvSpPr>
            <p:cNvPr id="29" name="Content Placeholder 2">
              <a:extLst>
                <a:ext uri="{FF2B5EF4-FFF2-40B4-BE49-F238E27FC236}">
                  <a16:creationId xmlns:a16="http://schemas.microsoft.com/office/drawing/2014/main" id="{832082C0-3080-48B7-8B3F-A0C2A8D95AD3}"/>
                </a:ext>
              </a:extLst>
            </p:cNvPr>
            <p:cNvSpPr txBox="1">
              <a:spLocks/>
            </p:cNvSpPr>
            <p:nvPr/>
          </p:nvSpPr>
          <p:spPr>
            <a:xfrm>
              <a:off x="381146" y="1773692"/>
              <a:ext cx="3820414" cy="40011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1200"/>
                </a:spcAft>
                <a:buClr>
                  <a:schemeClr val="accent5"/>
                </a:buClr>
                <a:buNone/>
              </a:pPr>
              <a:r>
                <a:rPr lang="nl-NL" sz="900" dirty="0" err="1">
                  <a:solidFill>
                    <a:srgbClr val="000000"/>
                  </a:solidFill>
                </a:rPr>
                <a:t>Colortherapy</a:t>
              </a:r>
              <a:r>
                <a:rPr lang="nl-NL" sz="900" dirty="0">
                  <a:solidFill>
                    <a:srgbClr val="000000"/>
                  </a:solidFill>
                </a:rPr>
                <a:t>:  </a:t>
              </a:r>
              <a:r>
                <a:rPr lang="nl-NL" sz="900" dirty="0" err="1">
                  <a:solidFill>
                    <a:srgbClr val="000000"/>
                  </a:solidFill>
                </a:rPr>
                <a:t>where</a:t>
              </a:r>
              <a:r>
                <a:rPr lang="nl-NL" sz="900" dirty="0">
                  <a:solidFill>
                    <a:srgbClr val="000000"/>
                  </a:solidFill>
                </a:rPr>
                <a:t> </a:t>
              </a:r>
              <a:r>
                <a:rPr lang="nl-NL" sz="900" dirty="0" err="1">
                  <a:solidFill>
                    <a:srgbClr val="000000"/>
                  </a:solidFill>
                </a:rPr>
                <a:t>each</a:t>
              </a:r>
              <a:r>
                <a:rPr lang="nl-NL" sz="900" dirty="0">
                  <a:solidFill>
                    <a:srgbClr val="000000"/>
                  </a:solidFill>
                </a:rPr>
                <a:t> </a:t>
              </a:r>
              <a:r>
                <a:rPr lang="nl-NL" sz="900" dirty="0" err="1">
                  <a:solidFill>
                    <a:srgbClr val="000000"/>
                  </a:solidFill>
                </a:rPr>
                <a:t>color</a:t>
              </a:r>
              <a:r>
                <a:rPr lang="nl-NL" sz="900" dirty="0">
                  <a:solidFill>
                    <a:srgbClr val="000000"/>
                  </a:solidFill>
                </a:rPr>
                <a:t> of </a:t>
              </a:r>
              <a:r>
                <a:rPr lang="nl-NL" sz="900" dirty="0" err="1">
                  <a:solidFill>
                    <a:srgbClr val="000000"/>
                  </a:solidFill>
                </a:rPr>
                <a:t>the</a:t>
              </a:r>
              <a:r>
                <a:rPr lang="nl-NL" sz="900" dirty="0">
                  <a:solidFill>
                    <a:srgbClr val="000000"/>
                  </a:solidFill>
                </a:rPr>
                <a:t> LED </a:t>
              </a:r>
              <a:r>
                <a:rPr lang="nl-NL" sz="900" dirty="0" err="1">
                  <a:solidFill>
                    <a:srgbClr val="000000"/>
                  </a:solidFill>
                </a:rPr>
                <a:t>lights</a:t>
              </a:r>
              <a:r>
                <a:rPr lang="nl-NL" sz="900" dirty="0">
                  <a:solidFill>
                    <a:srgbClr val="000000"/>
                  </a:solidFill>
                </a:rPr>
                <a:t> </a:t>
              </a:r>
              <a:r>
                <a:rPr lang="nl-NL" sz="900" dirty="0" err="1">
                  <a:solidFill>
                    <a:srgbClr val="000000"/>
                  </a:solidFill>
                </a:rPr>
                <a:t>correspond</a:t>
              </a:r>
              <a:r>
                <a:rPr lang="nl-NL" sz="900" dirty="0">
                  <a:solidFill>
                    <a:srgbClr val="000000"/>
                  </a:solidFill>
                </a:rPr>
                <a:t> </a:t>
              </a:r>
              <a:r>
                <a:rPr lang="nl-NL" sz="900" dirty="0" err="1">
                  <a:solidFill>
                    <a:srgbClr val="000000"/>
                  </a:solidFill>
                </a:rPr>
                <a:t>with</a:t>
              </a:r>
              <a:r>
                <a:rPr lang="nl-NL" sz="900" dirty="0">
                  <a:solidFill>
                    <a:srgbClr val="000000"/>
                  </a:solidFill>
                </a:rPr>
                <a:t> a </a:t>
              </a:r>
              <a:r>
                <a:rPr lang="nl-NL" sz="900" dirty="0" err="1">
                  <a:solidFill>
                    <a:srgbClr val="000000"/>
                  </a:solidFill>
                </a:rPr>
                <a:t>specific</a:t>
              </a:r>
              <a:r>
                <a:rPr lang="nl-NL" sz="900" dirty="0">
                  <a:solidFill>
                    <a:srgbClr val="000000"/>
                  </a:solidFill>
                </a:rPr>
                <a:t> treatment</a:t>
              </a:r>
            </a:p>
          </p:txBody>
        </p:sp>
      </p:grpSp>
      <p:grpSp>
        <p:nvGrpSpPr>
          <p:cNvPr id="21" name="Groep 20">
            <a:extLst>
              <a:ext uri="{FF2B5EF4-FFF2-40B4-BE49-F238E27FC236}">
                <a16:creationId xmlns:a16="http://schemas.microsoft.com/office/drawing/2014/main" id="{8CB83708-87A4-42E3-8A85-56250E9280F0}"/>
              </a:ext>
            </a:extLst>
          </p:cNvPr>
          <p:cNvGrpSpPr/>
          <p:nvPr/>
        </p:nvGrpSpPr>
        <p:grpSpPr>
          <a:xfrm>
            <a:off x="387552" y="2392278"/>
            <a:ext cx="3901107" cy="630970"/>
            <a:chOff x="387552" y="2283718"/>
            <a:chExt cx="3901107" cy="630970"/>
          </a:xfrm>
        </p:grpSpPr>
        <p:cxnSp>
          <p:nvCxnSpPr>
            <p:cNvPr id="33" name="Rechte verbindingslijn 32">
              <a:extLst>
                <a:ext uri="{FF2B5EF4-FFF2-40B4-BE49-F238E27FC236}">
                  <a16:creationId xmlns:a16="http://schemas.microsoft.com/office/drawing/2014/main" id="{98D2C923-5D46-42BD-937B-54A76259D270}"/>
                </a:ext>
              </a:extLst>
            </p:cNvPr>
            <p:cNvCxnSpPr>
              <a:cxnSpLocks/>
            </p:cNvCxnSpPr>
            <p:nvPr/>
          </p:nvCxnSpPr>
          <p:spPr>
            <a:xfrm>
              <a:off x="457560" y="2472292"/>
              <a:ext cx="374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4" name="Content Placeholder 2">
              <a:extLst>
                <a:ext uri="{FF2B5EF4-FFF2-40B4-BE49-F238E27FC236}">
                  <a16:creationId xmlns:a16="http://schemas.microsoft.com/office/drawing/2014/main" id="{537D54CA-065D-4CAE-A071-462C2CBB663D}"/>
                </a:ext>
              </a:extLst>
            </p:cNvPr>
            <p:cNvSpPr txBox="1">
              <a:spLocks/>
            </p:cNvSpPr>
            <p:nvPr/>
          </p:nvSpPr>
          <p:spPr>
            <a:xfrm>
              <a:off x="387552" y="2283718"/>
              <a:ext cx="3884432" cy="253409"/>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1200"/>
                </a:spcAft>
                <a:buClr>
                  <a:schemeClr val="accent5"/>
                </a:buClr>
                <a:buFont typeface="Arial" panose="020B0604020202020204" pitchFamily="34" charset="0"/>
                <a:buNone/>
              </a:pPr>
              <a:r>
                <a:rPr lang="nl-NL" sz="900" b="1" dirty="0">
                  <a:solidFill>
                    <a:srgbClr val="000000"/>
                  </a:solidFill>
                </a:rPr>
                <a:t>Built-in Soundbar</a:t>
              </a:r>
              <a:endParaRPr lang="en-US" sz="600" dirty="0">
                <a:solidFill>
                  <a:srgbClr val="000000"/>
                </a:solidFill>
              </a:endParaRPr>
            </a:p>
          </p:txBody>
        </p:sp>
        <p:sp>
          <p:nvSpPr>
            <p:cNvPr id="35" name="Content Placeholder 2">
              <a:extLst>
                <a:ext uri="{FF2B5EF4-FFF2-40B4-BE49-F238E27FC236}">
                  <a16:creationId xmlns:a16="http://schemas.microsoft.com/office/drawing/2014/main" id="{FB16AAE5-B1F7-4495-88AE-48ECBEF1C8DA}"/>
                </a:ext>
              </a:extLst>
            </p:cNvPr>
            <p:cNvSpPr txBox="1">
              <a:spLocks/>
            </p:cNvSpPr>
            <p:nvPr/>
          </p:nvSpPr>
          <p:spPr>
            <a:xfrm>
              <a:off x="387552" y="2472291"/>
              <a:ext cx="3901107" cy="442397"/>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1200"/>
                </a:spcAft>
                <a:buClr>
                  <a:schemeClr val="accent5"/>
                </a:buClr>
                <a:buNone/>
              </a:pPr>
              <a:r>
                <a:rPr lang="nl-NL" sz="900" dirty="0">
                  <a:solidFill>
                    <a:srgbClr val="000000"/>
                  </a:solidFill>
                </a:rPr>
                <a:t>Play </a:t>
              </a:r>
              <a:r>
                <a:rPr lang="nl-NL" sz="900" dirty="0" err="1">
                  <a:solidFill>
                    <a:srgbClr val="000000"/>
                  </a:solidFill>
                </a:rPr>
                <a:t>your</a:t>
              </a:r>
              <a:r>
                <a:rPr lang="nl-NL" sz="900" dirty="0">
                  <a:solidFill>
                    <a:srgbClr val="000000"/>
                  </a:solidFill>
                </a:rPr>
                <a:t> </a:t>
              </a:r>
              <a:r>
                <a:rPr lang="nl-NL" sz="900" dirty="0" err="1">
                  <a:solidFill>
                    <a:srgbClr val="000000"/>
                  </a:solidFill>
                </a:rPr>
                <a:t>favourite</a:t>
              </a:r>
              <a:r>
                <a:rPr lang="nl-NL" sz="900" dirty="0">
                  <a:solidFill>
                    <a:srgbClr val="000000"/>
                  </a:solidFill>
                </a:rPr>
                <a:t> </a:t>
              </a:r>
              <a:r>
                <a:rPr lang="nl-NL" sz="900" dirty="0" err="1">
                  <a:solidFill>
                    <a:srgbClr val="000000"/>
                  </a:solidFill>
                </a:rPr>
                <a:t>music</a:t>
              </a:r>
              <a:r>
                <a:rPr lang="nl-NL" sz="900" dirty="0">
                  <a:solidFill>
                    <a:srgbClr val="000000"/>
                  </a:solidFill>
                </a:rPr>
                <a:t> </a:t>
              </a:r>
              <a:r>
                <a:rPr lang="nl-NL" sz="900" dirty="0" err="1">
                  <a:solidFill>
                    <a:srgbClr val="000000"/>
                  </a:solidFill>
                </a:rPr>
                <a:t>for</a:t>
              </a:r>
              <a:r>
                <a:rPr lang="nl-NL" sz="900" dirty="0">
                  <a:solidFill>
                    <a:srgbClr val="000000"/>
                  </a:solidFill>
                </a:rPr>
                <a:t> in </a:t>
              </a:r>
              <a:r>
                <a:rPr lang="nl-NL" sz="900" dirty="0" err="1">
                  <a:solidFill>
                    <a:srgbClr val="000000"/>
                  </a:solidFill>
                </a:rPr>
                <a:t>the</a:t>
              </a:r>
              <a:r>
                <a:rPr lang="nl-NL" sz="900" dirty="0">
                  <a:solidFill>
                    <a:srgbClr val="000000"/>
                  </a:solidFill>
                </a:rPr>
                <a:t> cryo</a:t>
              </a:r>
            </a:p>
          </p:txBody>
        </p:sp>
      </p:grpSp>
      <p:grpSp>
        <p:nvGrpSpPr>
          <p:cNvPr id="23" name="Groep 22">
            <a:extLst>
              <a:ext uri="{FF2B5EF4-FFF2-40B4-BE49-F238E27FC236}">
                <a16:creationId xmlns:a16="http://schemas.microsoft.com/office/drawing/2014/main" id="{DDF36297-117A-4D18-AA68-42278A4250AB}"/>
              </a:ext>
            </a:extLst>
          </p:cNvPr>
          <p:cNvGrpSpPr/>
          <p:nvPr/>
        </p:nvGrpSpPr>
        <p:grpSpPr>
          <a:xfrm>
            <a:off x="378867" y="2995547"/>
            <a:ext cx="3821223" cy="590713"/>
            <a:chOff x="378867" y="2787774"/>
            <a:chExt cx="3821223" cy="590713"/>
          </a:xfrm>
        </p:grpSpPr>
        <p:cxnSp>
          <p:nvCxnSpPr>
            <p:cNvPr id="54" name="Rechte verbindingslijn 53">
              <a:extLst>
                <a:ext uri="{FF2B5EF4-FFF2-40B4-BE49-F238E27FC236}">
                  <a16:creationId xmlns:a16="http://schemas.microsoft.com/office/drawing/2014/main" id="{90DE20B8-3369-49F1-AA82-339CF8AEE25F}"/>
                </a:ext>
              </a:extLst>
            </p:cNvPr>
            <p:cNvCxnSpPr>
              <a:cxnSpLocks/>
            </p:cNvCxnSpPr>
            <p:nvPr/>
          </p:nvCxnSpPr>
          <p:spPr>
            <a:xfrm>
              <a:off x="456090" y="2976348"/>
              <a:ext cx="374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55" name="Content Placeholder 2">
              <a:extLst>
                <a:ext uri="{FF2B5EF4-FFF2-40B4-BE49-F238E27FC236}">
                  <a16:creationId xmlns:a16="http://schemas.microsoft.com/office/drawing/2014/main" id="{E27BF4E7-9688-4BD9-8501-EB1139465DBA}"/>
                </a:ext>
              </a:extLst>
            </p:cNvPr>
            <p:cNvSpPr txBox="1">
              <a:spLocks/>
            </p:cNvSpPr>
            <p:nvPr/>
          </p:nvSpPr>
          <p:spPr>
            <a:xfrm>
              <a:off x="386082" y="2787774"/>
              <a:ext cx="3799992" cy="253409"/>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1200"/>
                </a:spcAft>
                <a:buClr>
                  <a:schemeClr val="accent5"/>
                </a:buClr>
                <a:buFont typeface="Arial" panose="020B0604020202020204" pitchFamily="34" charset="0"/>
                <a:buNone/>
              </a:pPr>
              <a:r>
                <a:rPr lang="nl-NL" sz="900" b="1" dirty="0">
                  <a:solidFill>
                    <a:srgbClr val="000000"/>
                  </a:solidFill>
                </a:rPr>
                <a:t>Wide Standard </a:t>
              </a:r>
              <a:r>
                <a:rPr lang="nl-NL" sz="900" b="1" dirty="0" err="1">
                  <a:solidFill>
                    <a:srgbClr val="000000"/>
                  </a:solidFill>
                </a:rPr>
                <a:t>Color</a:t>
              </a:r>
              <a:r>
                <a:rPr lang="nl-NL" sz="900" b="1" dirty="0">
                  <a:solidFill>
                    <a:srgbClr val="000000"/>
                  </a:solidFill>
                </a:rPr>
                <a:t> </a:t>
              </a:r>
              <a:r>
                <a:rPr lang="nl-NL" sz="900" b="1" dirty="0" err="1">
                  <a:solidFill>
                    <a:srgbClr val="000000"/>
                  </a:solidFill>
                </a:rPr>
                <a:t>Selection</a:t>
              </a:r>
              <a:endParaRPr lang="en-US" sz="700" dirty="0">
                <a:solidFill>
                  <a:srgbClr val="000000"/>
                </a:solidFill>
              </a:endParaRPr>
            </a:p>
          </p:txBody>
        </p:sp>
        <p:sp>
          <p:nvSpPr>
            <p:cNvPr id="56" name="Content Placeholder 2">
              <a:extLst>
                <a:ext uri="{FF2B5EF4-FFF2-40B4-BE49-F238E27FC236}">
                  <a16:creationId xmlns:a16="http://schemas.microsoft.com/office/drawing/2014/main" id="{62EA2765-6C4B-4011-9FEF-AA1C0C1BA792}"/>
                </a:ext>
              </a:extLst>
            </p:cNvPr>
            <p:cNvSpPr txBox="1">
              <a:spLocks/>
            </p:cNvSpPr>
            <p:nvPr/>
          </p:nvSpPr>
          <p:spPr>
            <a:xfrm>
              <a:off x="378867" y="2978377"/>
              <a:ext cx="3799991" cy="40011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1200"/>
                </a:spcAft>
                <a:buClr>
                  <a:schemeClr val="accent5"/>
                </a:buClr>
                <a:buNone/>
              </a:pPr>
              <a:r>
                <a:rPr lang="nl-NL" sz="900" dirty="0">
                  <a:solidFill>
                    <a:srgbClr val="000000"/>
                  </a:solidFill>
                </a:rPr>
                <a:t>8 standard </a:t>
              </a:r>
              <a:r>
                <a:rPr lang="nl-NL" sz="900" dirty="0" err="1">
                  <a:solidFill>
                    <a:srgbClr val="000000"/>
                  </a:solidFill>
                </a:rPr>
                <a:t>inside</a:t>
              </a:r>
              <a:r>
                <a:rPr lang="nl-NL" sz="900" dirty="0">
                  <a:solidFill>
                    <a:srgbClr val="000000"/>
                  </a:solidFill>
                </a:rPr>
                <a:t> </a:t>
              </a:r>
              <a:r>
                <a:rPr lang="nl-NL" sz="900" dirty="0" err="1">
                  <a:solidFill>
                    <a:srgbClr val="000000"/>
                  </a:solidFill>
                </a:rPr>
                <a:t>and</a:t>
              </a:r>
              <a:r>
                <a:rPr lang="nl-NL" sz="900" dirty="0">
                  <a:solidFill>
                    <a:srgbClr val="000000"/>
                  </a:solidFill>
                </a:rPr>
                <a:t> </a:t>
              </a:r>
              <a:r>
                <a:rPr lang="nl-NL" sz="900" dirty="0" err="1">
                  <a:solidFill>
                    <a:srgbClr val="000000"/>
                  </a:solidFill>
                </a:rPr>
                <a:t>outside</a:t>
              </a:r>
              <a:r>
                <a:rPr lang="nl-NL" sz="900" dirty="0">
                  <a:solidFill>
                    <a:srgbClr val="000000"/>
                  </a:solidFill>
                </a:rPr>
                <a:t> </a:t>
              </a:r>
              <a:r>
                <a:rPr lang="nl-NL" sz="900" dirty="0" err="1">
                  <a:solidFill>
                    <a:srgbClr val="000000"/>
                  </a:solidFill>
                </a:rPr>
                <a:t>colors</a:t>
              </a:r>
              <a:r>
                <a:rPr lang="nl-NL" sz="900" dirty="0">
                  <a:solidFill>
                    <a:srgbClr val="000000"/>
                  </a:solidFill>
                </a:rPr>
                <a:t> </a:t>
              </a:r>
              <a:r>
                <a:rPr lang="nl-NL" sz="900" dirty="0" err="1">
                  <a:solidFill>
                    <a:srgbClr val="000000"/>
                  </a:solidFill>
                </a:rPr>
                <a:t>and</a:t>
              </a:r>
              <a:r>
                <a:rPr lang="nl-NL" sz="900" dirty="0">
                  <a:solidFill>
                    <a:srgbClr val="000000"/>
                  </a:solidFill>
                </a:rPr>
                <a:t> </a:t>
              </a:r>
              <a:r>
                <a:rPr lang="nl-NL" sz="900" dirty="0" err="1">
                  <a:solidFill>
                    <a:srgbClr val="000000"/>
                  </a:solidFill>
                </a:rPr>
                <a:t>optional</a:t>
              </a:r>
              <a:r>
                <a:rPr lang="nl-NL" sz="900" dirty="0">
                  <a:solidFill>
                    <a:srgbClr val="000000"/>
                  </a:solidFill>
                </a:rPr>
                <a:t> </a:t>
              </a:r>
              <a:r>
                <a:rPr lang="nl-NL" sz="900" dirty="0" err="1">
                  <a:solidFill>
                    <a:srgbClr val="000000"/>
                  </a:solidFill>
                </a:rPr>
                <a:t>custom</a:t>
              </a:r>
              <a:r>
                <a:rPr lang="nl-NL" sz="900" dirty="0">
                  <a:solidFill>
                    <a:srgbClr val="000000"/>
                  </a:solidFill>
                </a:rPr>
                <a:t> </a:t>
              </a:r>
              <a:r>
                <a:rPr lang="nl-NL" sz="900" dirty="0" err="1">
                  <a:solidFill>
                    <a:srgbClr val="000000"/>
                  </a:solidFill>
                </a:rPr>
                <a:t>color</a:t>
              </a:r>
              <a:r>
                <a:rPr lang="nl-NL" sz="900" dirty="0">
                  <a:solidFill>
                    <a:srgbClr val="000000"/>
                  </a:solidFill>
                </a:rPr>
                <a:t> </a:t>
              </a:r>
              <a:r>
                <a:rPr lang="nl-NL" sz="900" dirty="0" err="1">
                  <a:solidFill>
                    <a:srgbClr val="000000"/>
                  </a:solidFill>
                </a:rPr>
                <a:t>selection</a:t>
              </a:r>
              <a:r>
                <a:rPr lang="nl-NL" sz="900" dirty="0">
                  <a:solidFill>
                    <a:srgbClr val="000000"/>
                  </a:solidFill>
                </a:rPr>
                <a:t> </a:t>
              </a:r>
              <a:r>
                <a:rPr lang="nl-NL" sz="900" dirty="0" err="1">
                  <a:solidFill>
                    <a:srgbClr val="000000"/>
                  </a:solidFill>
                </a:rPr>
                <a:t>and</a:t>
              </a:r>
              <a:r>
                <a:rPr lang="nl-NL" sz="900" dirty="0">
                  <a:solidFill>
                    <a:srgbClr val="000000"/>
                  </a:solidFill>
                </a:rPr>
                <a:t> logo</a:t>
              </a:r>
            </a:p>
          </p:txBody>
        </p:sp>
      </p:grpSp>
      <p:grpSp>
        <p:nvGrpSpPr>
          <p:cNvPr id="24" name="Groep 23">
            <a:extLst>
              <a:ext uri="{FF2B5EF4-FFF2-40B4-BE49-F238E27FC236}">
                <a16:creationId xmlns:a16="http://schemas.microsoft.com/office/drawing/2014/main" id="{87BEE4AF-8248-4B37-ADAC-9F33D5AB5410}"/>
              </a:ext>
            </a:extLst>
          </p:cNvPr>
          <p:cNvGrpSpPr/>
          <p:nvPr/>
        </p:nvGrpSpPr>
        <p:grpSpPr>
          <a:xfrm>
            <a:off x="384061" y="3740980"/>
            <a:ext cx="3901107" cy="630970"/>
            <a:chOff x="384061" y="3375444"/>
            <a:chExt cx="3901107" cy="630970"/>
          </a:xfrm>
        </p:grpSpPr>
        <p:cxnSp>
          <p:nvCxnSpPr>
            <p:cNvPr id="57" name="Rechte verbindingslijn 56">
              <a:extLst>
                <a:ext uri="{FF2B5EF4-FFF2-40B4-BE49-F238E27FC236}">
                  <a16:creationId xmlns:a16="http://schemas.microsoft.com/office/drawing/2014/main" id="{4B12F152-2BDC-4B95-987E-09A20FA91350}"/>
                </a:ext>
              </a:extLst>
            </p:cNvPr>
            <p:cNvCxnSpPr>
              <a:cxnSpLocks/>
            </p:cNvCxnSpPr>
            <p:nvPr/>
          </p:nvCxnSpPr>
          <p:spPr>
            <a:xfrm>
              <a:off x="454069" y="3564018"/>
              <a:ext cx="374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58" name="Content Placeholder 2">
              <a:extLst>
                <a:ext uri="{FF2B5EF4-FFF2-40B4-BE49-F238E27FC236}">
                  <a16:creationId xmlns:a16="http://schemas.microsoft.com/office/drawing/2014/main" id="{CB38310A-1521-4CD2-A9FA-98C9F60AFB35}"/>
                </a:ext>
              </a:extLst>
            </p:cNvPr>
            <p:cNvSpPr txBox="1">
              <a:spLocks/>
            </p:cNvSpPr>
            <p:nvPr/>
          </p:nvSpPr>
          <p:spPr>
            <a:xfrm>
              <a:off x="384061" y="3375444"/>
              <a:ext cx="3884432" cy="253409"/>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1200"/>
                </a:spcAft>
                <a:buClr>
                  <a:schemeClr val="accent5"/>
                </a:buClr>
                <a:buFont typeface="Arial" panose="020B0604020202020204" pitchFamily="34" charset="0"/>
                <a:buNone/>
              </a:pPr>
              <a:r>
                <a:rPr lang="nl-NL" sz="900" b="1" dirty="0" err="1">
                  <a:solidFill>
                    <a:srgbClr val="000000"/>
                  </a:solidFill>
                </a:rPr>
                <a:t>Ergonomics</a:t>
              </a:r>
              <a:r>
                <a:rPr lang="nl-NL" sz="900" b="1" dirty="0">
                  <a:solidFill>
                    <a:srgbClr val="000000"/>
                  </a:solidFill>
                </a:rPr>
                <a:t>, Compact </a:t>
              </a:r>
              <a:r>
                <a:rPr lang="nl-NL" sz="900" b="1" dirty="0" err="1">
                  <a:solidFill>
                    <a:srgbClr val="000000"/>
                  </a:solidFill>
                </a:rPr>
                <a:t>And</a:t>
              </a:r>
              <a:r>
                <a:rPr lang="nl-NL" sz="900" b="1" dirty="0">
                  <a:solidFill>
                    <a:srgbClr val="000000"/>
                  </a:solidFill>
                </a:rPr>
                <a:t> Modular Design</a:t>
              </a:r>
              <a:endParaRPr lang="en-US" sz="600" dirty="0">
                <a:solidFill>
                  <a:srgbClr val="000000"/>
                </a:solidFill>
              </a:endParaRPr>
            </a:p>
          </p:txBody>
        </p:sp>
        <p:sp>
          <p:nvSpPr>
            <p:cNvPr id="59" name="Content Placeholder 2">
              <a:extLst>
                <a:ext uri="{FF2B5EF4-FFF2-40B4-BE49-F238E27FC236}">
                  <a16:creationId xmlns:a16="http://schemas.microsoft.com/office/drawing/2014/main" id="{B942A8A3-4C2E-4CC2-9CD8-AD476BE840CB}"/>
                </a:ext>
              </a:extLst>
            </p:cNvPr>
            <p:cNvSpPr txBox="1">
              <a:spLocks/>
            </p:cNvSpPr>
            <p:nvPr/>
          </p:nvSpPr>
          <p:spPr>
            <a:xfrm>
              <a:off x="384061" y="3564017"/>
              <a:ext cx="3901107" cy="442397"/>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1200"/>
                </a:spcAft>
                <a:buClr>
                  <a:schemeClr val="accent5"/>
                </a:buClr>
                <a:buNone/>
              </a:pPr>
              <a:r>
                <a:rPr lang="nl-NL" sz="900" dirty="0" err="1">
                  <a:solidFill>
                    <a:srgbClr val="000000"/>
                  </a:solidFill>
                </a:rPr>
                <a:t>CryoSpace</a:t>
              </a:r>
              <a:r>
                <a:rPr lang="nl-NL" sz="900" dirty="0">
                  <a:solidFill>
                    <a:srgbClr val="000000"/>
                  </a:solidFill>
                </a:rPr>
                <a:t> </a:t>
              </a:r>
              <a:r>
                <a:rPr lang="nl-NL" sz="900" dirty="0" err="1">
                  <a:solidFill>
                    <a:srgbClr val="000000"/>
                  </a:solidFill>
                </a:rPr>
                <a:t>will</a:t>
              </a:r>
              <a:r>
                <a:rPr lang="nl-NL" sz="900" dirty="0">
                  <a:solidFill>
                    <a:srgbClr val="000000"/>
                  </a:solidFill>
                </a:rPr>
                <a:t> fit </a:t>
              </a:r>
              <a:r>
                <a:rPr lang="nl-NL" sz="900" dirty="0" err="1">
                  <a:solidFill>
                    <a:srgbClr val="000000"/>
                  </a:solidFill>
                </a:rPr>
                <a:t>through</a:t>
              </a:r>
              <a:r>
                <a:rPr lang="nl-NL" sz="900" dirty="0">
                  <a:solidFill>
                    <a:srgbClr val="000000"/>
                  </a:solidFill>
                </a:rPr>
                <a:t> </a:t>
              </a:r>
              <a:r>
                <a:rPr lang="nl-NL" sz="900" dirty="0" err="1">
                  <a:solidFill>
                    <a:srgbClr val="000000"/>
                  </a:solidFill>
                </a:rPr>
                <a:t>any</a:t>
              </a:r>
              <a:r>
                <a:rPr lang="nl-NL" sz="900" dirty="0">
                  <a:solidFill>
                    <a:srgbClr val="000000"/>
                  </a:solidFill>
                </a:rPr>
                <a:t> door (80cm) </a:t>
              </a:r>
              <a:r>
                <a:rPr lang="nl-NL" sz="900" dirty="0" err="1">
                  <a:solidFill>
                    <a:srgbClr val="000000"/>
                  </a:solidFill>
                </a:rPr>
                <a:t>and</a:t>
              </a:r>
              <a:r>
                <a:rPr lang="nl-NL" sz="900" dirty="0">
                  <a:solidFill>
                    <a:srgbClr val="000000"/>
                  </a:solidFill>
                </a:rPr>
                <a:t> is </a:t>
              </a:r>
              <a:r>
                <a:rPr lang="en-US" sz="900" dirty="0">
                  <a:solidFill>
                    <a:srgbClr val="000000"/>
                  </a:solidFill>
                </a:rPr>
                <a:t>suitable for a wide range of users in terms of length (155-210 cm) and weight (max 150 kg)</a:t>
              </a:r>
              <a:r>
                <a:rPr lang="nl-NL" sz="900" dirty="0">
                  <a:solidFill>
                    <a:srgbClr val="000000"/>
                  </a:solidFill>
                </a:rPr>
                <a:t> </a:t>
              </a:r>
            </a:p>
          </p:txBody>
        </p:sp>
      </p:grpSp>
      <p:sp>
        <p:nvSpPr>
          <p:cNvPr id="46" name="Ovaal 45">
            <a:extLst>
              <a:ext uri="{FF2B5EF4-FFF2-40B4-BE49-F238E27FC236}">
                <a16:creationId xmlns:a16="http://schemas.microsoft.com/office/drawing/2014/main" id="{1895E2D6-8603-42DC-B8A4-69A278A23AC7}"/>
              </a:ext>
            </a:extLst>
          </p:cNvPr>
          <p:cNvSpPr/>
          <p:nvPr/>
        </p:nvSpPr>
        <p:spPr>
          <a:xfrm>
            <a:off x="6795857" y="3193927"/>
            <a:ext cx="2450963" cy="2481266"/>
          </a:xfrm>
          <a:prstGeom prst="ellipse">
            <a:avLst/>
          </a:prstGeom>
          <a:blipFill dpi="0" rotWithShape="1">
            <a:blip r:embed="rId5" cstate="print">
              <a:extLst>
                <a:ext uri="{28A0092B-C50C-407E-A947-70E740481C1C}">
                  <a14:useLocalDpi xmlns:a14="http://schemas.microsoft.com/office/drawing/2010/main" val="0"/>
                </a:ext>
              </a:extLst>
            </a:blip>
            <a:srcRect/>
            <a:stretch>
              <a:fillRect l="-6386" t="380" r="-16113" b="215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 name="Slide Number Placeholder 1"/>
          <p:cNvSpPr>
            <a:spLocks noGrp="1"/>
          </p:cNvSpPr>
          <p:nvPr>
            <p:ph type="sldNum" sz="quarter" idx="12"/>
          </p:nvPr>
        </p:nvSpPr>
        <p:spPr/>
        <p:txBody>
          <a:bodyPr/>
          <a:lstStyle/>
          <a:p>
            <a:fld id="{58E4940F-8CD3-4E94-A3DE-665FD16A847A}" type="slidenum">
              <a:rPr lang="pl-PL" smtClean="0"/>
              <a:t>38</a:t>
            </a:fld>
            <a:endParaRPr lang="pl-PL"/>
          </a:p>
        </p:txBody>
      </p:sp>
    </p:spTree>
    <p:extLst>
      <p:ext uri="{BB962C8B-B14F-4D97-AF65-F5344CB8AC3E}">
        <p14:creationId xmlns:p14="http://schemas.microsoft.com/office/powerpoint/2010/main" val="4201318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3C76F9F-2473-425A-939B-21A5ECF21B7F}"/>
              </a:ext>
            </a:extLst>
          </p:cNvPr>
          <p:cNvPicPr>
            <a:picLocks noChangeAspect="1"/>
          </p:cNvPicPr>
          <p:nvPr/>
        </p:nvPicPr>
        <p:blipFill rotWithShape="1">
          <a:blip r:embed="rId3"/>
          <a:srcRect t="12134" r="72528" b="4440"/>
          <a:stretch/>
        </p:blipFill>
        <p:spPr>
          <a:xfrm>
            <a:off x="0" y="-37123"/>
            <a:ext cx="2555776" cy="5180623"/>
          </a:xfrm>
          <a:prstGeom prst="rect">
            <a:avLst/>
          </a:prstGeom>
        </p:spPr>
      </p:pic>
      <p:pic>
        <p:nvPicPr>
          <p:cNvPr id="25" name="Afbeelding 24">
            <a:extLst>
              <a:ext uri="{FF2B5EF4-FFF2-40B4-BE49-F238E27FC236}">
                <a16:creationId xmlns:a16="http://schemas.microsoft.com/office/drawing/2014/main" id="{7C2010CE-C43E-419C-BDDA-3F21EC27628A}"/>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a14:imgEffect>
                  </a14:imgLayer>
                </a14:imgProps>
              </a:ext>
            </a:extLst>
          </a:blip>
          <a:srcRect l="27017" t="12357" r="-173" b="3951"/>
          <a:stretch/>
        </p:blipFill>
        <p:spPr>
          <a:xfrm>
            <a:off x="2555776" y="-26854"/>
            <a:ext cx="6805765" cy="5197208"/>
          </a:xfrm>
          <a:prstGeom prst="rect">
            <a:avLst/>
          </a:prstGeom>
        </p:spPr>
      </p:pic>
      <p:grpSp>
        <p:nvGrpSpPr>
          <p:cNvPr id="18" name="Groep 17">
            <a:extLst>
              <a:ext uri="{FF2B5EF4-FFF2-40B4-BE49-F238E27FC236}">
                <a16:creationId xmlns:a16="http://schemas.microsoft.com/office/drawing/2014/main" id="{C9FEE1FC-4793-41E8-9EE6-462BF7E99A02}"/>
              </a:ext>
            </a:extLst>
          </p:cNvPr>
          <p:cNvGrpSpPr/>
          <p:nvPr/>
        </p:nvGrpSpPr>
        <p:grpSpPr>
          <a:xfrm>
            <a:off x="4427984" y="1023018"/>
            <a:ext cx="3240360" cy="3060340"/>
            <a:chOff x="2951820" y="483518"/>
            <a:chExt cx="3240360" cy="3060340"/>
          </a:xfrm>
        </p:grpSpPr>
        <p:sp>
          <p:nvSpPr>
            <p:cNvPr id="17" name="Rechthoek 16">
              <a:extLst>
                <a:ext uri="{FF2B5EF4-FFF2-40B4-BE49-F238E27FC236}">
                  <a16:creationId xmlns:a16="http://schemas.microsoft.com/office/drawing/2014/main" id="{19E3EE07-BC31-4C0A-B507-A021A7DB47FB}"/>
                </a:ext>
              </a:extLst>
            </p:cNvPr>
            <p:cNvSpPr/>
            <p:nvPr/>
          </p:nvSpPr>
          <p:spPr>
            <a:xfrm>
              <a:off x="2951820" y="483518"/>
              <a:ext cx="3240360" cy="306034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6" name="pole tekstowe 1">
              <a:extLst>
                <a:ext uri="{FF2B5EF4-FFF2-40B4-BE49-F238E27FC236}">
                  <a16:creationId xmlns:a16="http://schemas.microsoft.com/office/drawing/2014/main" id="{DAEEB297-D53C-405D-A30D-150D169A3AF5}"/>
                </a:ext>
              </a:extLst>
            </p:cNvPr>
            <p:cNvSpPr txBox="1"/>
            <p:nvPr/>
          </p:nvSpPr>
          <p:spPr>
            <a:xfrm>
              <a:off x="3034882" y="1599642"/>
              <a:ext cx="3074237" cy="253916"/>
            </a:xfrm>
            <a:prstGeom prst="rect">
              <a:avLst/>
            </a:prstGeom>
            <a:noFill/>
          </p:spPr>
          <p:txBody>
            <a:bodyPr wrap="square" rtlCol="0">
              <a:spAutoFit/>
            </a:bodyPr>
            <a:lstStyle/>
            <a:p>
              <a:r>
                <a:rPr lang="nl-NL" sz="1050" b="1" dirty="0">
                  <a:solidFill>
                    <a:schemeClr val="tx2">
                      <a:lumMod val="60000"/>
                      <a:lumOff val="40000"/>
                    </a:schemeClr>
                  </a:solidFill>
                </a:rPr>
                <a:t>TREATMENTS BASED ON MEDICAL RESEARCH</a:t>
              </a:r>
              <a:endParaRPr lang="pl-PL" sz="1050" b="1" dirty="0">
                <a:solidFill>
                  <a:schemeClr val="tx2">
                    <a:lumMod val="60000"/>
                    <a:lumOff val="40000"/>
                  </a:schemeClr>
                </a:solidFill>
              </a:endParaRPr>
            </a:p>
          </p:txBody>
        </p:sp>
        <p:sp>
          <p:nvSpPr>
            <p:cNvPr id="27" name="Tekstvak 26">
              <a:extLst>
                <a:ext uri="{FF2B5EF4-FFF2-40B4-BE49-F238E27FC236}">
                  <a16:creationId xmlns:a16="http://schemas.microsoft.com/office/drawing/2014/main" id="{F55772AB-A63A-4448-ADEA-5A6A4BB40393}"/>
                </a:ext>
              </a:extLst>
            </p:cNvPr>
            <p:cNvSpPr txBox="1"/>
            <p:nvPr/>
          </p:nvSpPr>
          <p:spPr>
            <a:xfrm>
              <a:off x="3034882" y="1815666"/>
              <a:ext cx="3074236" cy="1109599"/>
            </a:xfrm>
            <a:prstGeom prst="rect">
              <a:avLst/>
            </a:prstGeom>
            <a:noFill/>
          </p:spPr>
          <p:txBody>
            <a:bodyPr wrap="square" rtlCol="0">
              <a:spAutoFit/>
            </a:bodyPr>
            <a:lstStyle/>
            <a:p>
              <a:pPr algn="just">
                <a:lnSpc>
                  <a:spcPct val="150000"/>
                </a:lnSpc>
              </a:pPr>
              <a:r>
                <a:rPr lang="en-US" sz="900" dirty="0"/>
                <a:t>Give your customers the best results with our unique system of preprogrammed treatments.  Each treatment is based on years of know-how and medical research which determines the intensity, duration and frequency of the treatments based on the desired goal.</a:t>
              </a:r>
              <a:endParaRPr lang="pl-PL" sz="900" dirty="0"/>
            </a:p>
          </p:txBody>
        </p:sp>
        <p:pic>
          <p:nvPicPr>
            <p:cNvPr id="20" name="Afbeelding 19">
              <a:extLst>
                <a:ext uri="{FF2B5EF4-FFF2-40B4-BE49-F238E27FC236}">
                  <a16:creationId xmlns:a16="http://schemas.microsoft.com/office/drawing/2014/main" id="{73664794-FBE3-4D15-B297-FA0F22C4F6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7260" y="591530"/>
              <a:ext cx="1526908" cy="435168"/>
            </a:xfrm>
            <a:prstGeom prst="rect">
              <a:avLst/>
            </a:prstGeom>
          </p:spPr>
        </p:pic>
        <p:sp>
          <p:nvSpPr>
            <p:cNvPr id="22" name="Tekstvak 21">
              <a:extLst>
                <a:ext uri="{FF2B5EF4-FFF2-40B4-BE49-F238E27FC236}">
                  <a16:creationId xmlns:a16="http://schemas.microsoft.com/office/drawing/2014/main" id="{0B819872-B2D4-4B01-BB09-F90EDAD1F444}"/>
                </a:ext>
              </a:extLst>
            </p:cNvPr>
            <p:cNvSpPr txBox="1"/>
            <p:nvPr/>
          </p:nvSpPr>
          <p:spPr>
            <a:xfrm>
              <a:off x="3698001" y="946499"/>
              <a:ext cx="2386167" cy="369332"/>
            </a:xfrm>
            <a:prstGeom prst="rect">
              <a:avLst/>
            </a:prstGeom>
            <a:noFill/>
          </p:spPr>
          <p:txBody>
            <a:bodyPr wrap="square" rtlCol="0">
              <a:spAutoFit/>
            </a:bodyPr>
            <a:lstStyle/>
            <a:p>
              <a:pPr algn="r"/>
              <a:r>
                <a:rPr lang="nl-NL" b="1" dirty="0">
                  <a:solidFill>
                    <a:schemeClr val="accent1"/>
                  </a:solidFill>
                </a:rPr>
                <a:t>MENU</a:t>
              </a:r>
              <a:endParaRPr lang="x-none" b="1" dirty="0">
                <a:solidFill>
                  <a:schemeClr val="accent1"/>
                </a:solidFill>
              </a:endParaRPr>
            </a:p>
          </p:txBody>
        </p:sp>
      </p:grpSp>
      <p:sp>
        <p:nvSpPr>
          <p:cNvPr id="2" name="Slide Number Placeholder 1"/>
          <p:cNvSpPr>
            <a:spLocks noGrp="1"/>
          </p:cNvSpPr>
          <p:nvPr>
            <p:ph type="sldNum" sz="quarter" idx="12"/>
          </p:nvPr>
        </p:nvSpPr>
        <p:spPr/>
        <p:txBody>
          <a:bodyPr/>
          <a:lstStyle/>
          <a:p>
            <a:fld id="{58E4940F-8CD3-4E94-A3DE-665FD16A847A}" type="slidenum">
              <a:rPr lang="pl-PL" smtClean="0"/>
              <a:t>39</a:t>
            </a:fld>
            <a:endParaRPr lang="pl-PL"/>
          </a:p>
        </p:txBody>
      </p:sp>
    </p:spTree>
    <p:extLst>
      <p:ext uri="{BB962C8B-B14F-4D97-AF65-F5344CB8AC3E}">
        <p14:creationId xmlns:p14="http://schemas.microsoft.com/office/powerpoint/2010/main" val="2973522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862C165-2468-46BE-903C-1E6A65B5B9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6102" y="267494"/>
            <a:ext cx="1619878" cy="461665"/>
          </a:xfrm>
          <a:prstGeom prst="rect">
            <a:avLst/>
          </a:prstGeom>
        </p:spPr>
      </p:pic>
      <p:pic>
        <p:nvPicPr>
          <p:cNvPr id="4" name="Afbeelding 3" descr="Afbeelding met buiten&#10;&#10;Automatisch gegenereerde beschrijving">
            <a:extLst>
              <a:ext uri="{FF2B5EF4-FFF2-40B4-BE49-F238E27FC236}">
                <a16:creationId xmlns:a16="http://schemas.microsoft.com/office/drawing/2014/main" id="{1F1B1699-5A6D-49EA-9187-6A4E6BEEF7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164554"/>
            <a:ext cx="3738123" cy="5616624"/>
          </a:xfrm>
          <a:prstGeom prst="rect">
            <a:avLst/>
          </a:prstGeom>
        </p:spPr>
      </p:pic>
      <p:sp>
        <p:nvSpPr>
          <p:cNvPr id="10" name="pole tekstowe 1">
            <a:extLst>
              <a:ext uri="{FF2B5EF4-FFF2-40B4-BE49-F238E27FC236}">
                <a16:creationId xmlns:a16="http://schemas.microsoft.com/office/drawing/2014/main" id="{9438C2EB-D0FA-4ACB-9CC0-6823A626DABB}"/>
              </a:ext>
            </a:extLst>
          </p:cNvPr>
          <p:cNvSpPr txBox="1"/>
          <p:nvPr/>
        </p:nvSpPr>
        <p:spPr>
          <a:xfrm>
            <a:off x="4355976" y="1260797"/>
            <a:ext cx="3225377" cy="253916"/>
          </a:xfrm>
          <a:prstGeom prst="rect">
            <a:avLst/>
          </a:prstGeom>
          <a:noFill/>
        </p:spPr>
        <p:txBody>
          <a:bodyPr wrap="square" rtlCol="0">
            <a:spAutoFit/>
          </a:bodyPr>
          <a:lstStyle/>
          <a:p>
            <a:r>
              <a:rPr lang="nl-NL" sz="1050" b="1" dirty="0">
                <a:solidFill>
                  <a:schemeClr val="tx2">
                    <a:lumMod val="60000"/>
                    <a:lumOff val="40000"/>
                  </a:schemeClr>
                </a:solidFill>
              </a:rPr>
              <a:t>CRYOTHERAPY</a:t>
            </a:r>
            <a:endParaRPr lang="pl-PL" sz="1050" b="1" dirty="0">
              <a:solidFill>
                <a:schemeClr val="tx2">
                  <a:lumMod val="60000"/>
                  <a:lumOff val="40000"/>
                </a:schemeClr>
              </a:solidFill>
            </a:endParaRPr>
          </a:p>
        </p:txBody>
      </p:sp>
      <p:sp>
        <p:nvSpPr>
          <p:cNvPr id="11" name="Tekstvak 10">
            <a:extLst>
              <a:ext uri="{FF2B5EF4-FFF2-40B4-BE49-F238E27FC236}">
                <a16:creationId xmlns:a16="http://schemas.microsoft.com/office/drawing/2014/main" id="{B5C810AB-247A-4B36-9360-FF267CE23AC3}"/>
              </a:ext>
            </a:extLst>
          </p:cNvPr>
          <p:cNvSpPr txBox="1"/>
          <p:nvPr/>
        </p:nvSpPr>
        <p:spPr>
          <a:xfrm>
            <a:off x="4355976" y="1436980"/>
            <a:ext cx="4320480" cy="1061829"/>
          </a:xfrm>
          <a:prstGeom prst="rect">
            <a:avLst/>
          </a:prstGeom>
          <a:noFill/>
        </p:spPr>
        <p:txBody>
          <a:bodyPr wrap="square" rtlCol="0">
            <a:spAutoFit/>
          </a:bodyPr>
          <a:lstStyle/>
          <a:p>
            <a:pPr algn="just">
              <a:lnSpc>
                <a:spcPct val="150000"/>
              </a:lnSpc>
            </a:pPr>
            <a:r>
              <a:rPr lang="en-US" sz="1000" dirty="0"/>
              <a:t>Whole Body Cryotherapy is "</a:t>
            </a:r>
            <a:r>
              <a:rPr lang="en-US" sz="1000" b="1" dirty="0"/>
              <a:t>accelerated cooling</a:t>
            </a:r>
            <a:r>
              <a:rPr lang="en-US" sz="1000" dirty="0"/>
              <a:t>" of the body for </a:t>
            </a:r>
            <a:r>
              <a:rPr lang="en-US" sz="1000" b="1" dirty="0"/>
              <a:t>therapeutic purposes</a:t>
            </a:r>
            <a:r>
              <a:rPr lang="en-US" sz="1000" dirty="0"/>
              <a:t>. During the treatment, the cabin will be cooled to a maximum of</a:t>
            </a:r>
            <a:r>
              <a:rPr lang="en-US" sz="1000" b="1" dirty="0"/>
              <a:t> -194˚ Celsius</a:t>
            </a:r>
            <a:r>
              <a:rPr lang="en-US" sz="1000" dirty="0"/>
              <a:t> for a maximum duration of </a:t>
            </a:r>
            <a:r>
              <a:rPr lang="en-US" sz="1000" b="1" dirty="0"/>
              <a:t>3 minutes</a:t>
            </a:r>
            <a:r>
              <a:rPr lang="en-US" sz="1000" dirty="0"/>
              <a:t>.</a:t>
            </a:r>
            <a:endParaRPr lang="pl-PL" sz="1000" dirty="0"/>
          </a:p>
          <a:p>
            <a:pPr algn="just"/>
            <a:endParaRPr lang="x-none" dirty="0"/>
          </a:p>
        </p:txBody>
      </p:sp>
      <p:sp>
        <p:nvSpPr>
          <p:cNvPr id="12" name="pole tekstowe 1">
            <a:extLst>
              <a:ext uri="{FF2B5EF4-FFF2-40B4-BE49-F238E27FC236}">
                <a16:creationId xmlns:a16="http://schemas.microsoft.com/office/drawing/2014/main" id="{D93C68DE-ADE3-45F2-B4E0-8F30A2AFEBDC}"/>
              </a:ext>
            </a:extLst>
          </p:cNvPr>
          <p:cNvSpPr txBox="1"/>
          <p:nvPr/>
        </p:nvSpPr>
        <p:spPr>
          <a:xfrm>
            <a:off x="4355976" y="2615073"/>
            <a:ext cx="3225377" cy="253916"/>
          </a:xfrm>
          <a:prstGeom prst="rect">
            <a:avLst/>
          </a:prstGeom>
          <a:noFill/>
        </p:spPr>
        <p:txBody>
          <a:bodyPr wrap="square" rtlCol="0">
            <a:spAutoFit/>
          </a:bodyPr>
          <a:lstStyle/>
          <a:p>
            <a:r>
              <a:rPr lang="nl-NL" sz="1050" b="1" dirty="0">
                <a:solidFill>
                  <a:schemeClr val="tx2">
                    <a:lumMod val="60000"/>
                    <a:lumOff val="40000"/>
                  </a:schemeClr>
                </a:solidFill>
              </a:rPr>
              <a:t>THERAPEUTIC PURPOSES</a:t>
            </a:r>
            <a:endParaRPr lang="pl-PL" sz="1050" b="1" dirty="0">
              <a:solidFill>
                <a:schemeClr val="tx2">
                  <a:lumMod val="60000"/>
                  <a:lumOff val="40000"/>
                </a:schemeClr>
              </a:solidFill>
            </a:endParaRPr>
          </a:p>
        </p:txBody>
      </p:sp>
      <p:sp>
        <p:nvSpPr>
          <p:cNvPr id="13" name="Tekstvak 12">
            <a:extLst>
              <a:ext uri="{FF2B5EF4-FFF2-40B4-BE49-F238E27FC236}">
                <a16:creationId xmlns:a16="http://schemas.microsoft.com/office/drawing/2014/main" id="{A59FD43E-D1AA-4A54-A2C3-061FB4A7A1E4}"/>
              </a:ext>
            </a:extLst>
          </p:cNvPr>
          <p:cNvSpPr txBox="1"/>
          <p:nvPr/>
        </p:nvSpPr>
        <p:spPr>
          <a:xfrm>
            <a:off x="4355976" y="2791256"/>
            <a:ext cx="4320480" cy="1292662"/>
          </a:xfrm>
          <a:prstGeom prst="rect">
            <a:avLst/>
          </a:prstGeom>
          <a:noFill/>
        </p:spPr>
        <p:txBody>
          <a:bodyPr wrap="square" rtlCol="0">
            <a:spAutoFit/>
          </a:bodyPr>
          <a:lstStyle/>
          <a:p>
            <a:pPr algn="just">
              <a:lnSpc>
                <a:spcPct val="150000"/>
              </a:lnSpc>
            </a:pPr>
            <a:r>
              <a:rPr lang="en-US" sz="1000" dirty="0"/>
              <a:t>To </a:t>
            </a:r>
            <a:r>
              <a:rPr lang="en-US" sz="1000" b="1" dirty="0"/>
              <a:t>improve the blood circulation with enriched and healthy blood </a:t>
            </a:r>
            <a:r>
              <a:rPr lang="en-US" sz="1000" dirty="0"/>
              <a:t>and to stimulate the </a:t>
            </a:r>
            <a:r>
              <a:rPr lang="en-US" sz="1000" b="1" dirty="0"/>
              <a:t>hormonal production</a:t>
            </a:r>
            <a:r>
              <a:rPr lang="en-US" sz="1000" dirty="0"/>
              <a:t>. As a result you can experience accelerated recovery, pain and stress relief, weight loss, and an </a:t>
            </a:r>
            <a:r>
              <a:rPr lang="en-US" sz="1000" b="1" dirty="0"/>
              <a:t>improved overall well-being</a:t>
            </a:r>
            <a:r>
              <a:rPr lang="en-US" sz="1000" dirty="0"/>
              <a:t>.</a:t>
            </a:r>
            <a:endParaRPr lang="pl-PL" sz="1000" dirty="0"/>
          </a:p>
          <a:p>
            <a:pPr algn="just"/>
            <a:endParaRPr lang="x-none" dirty="0"/>
          </a:p>
        </p:txBody>
      </p:sp>
      <p:sp>
        <p:nvSpPr>
          <p:cNvPr id="2" name="Slide Number Placeholder 1"/>
          <p:cNvSpPr>
            <a:spLocks noGrp="1"/>
          </p:cNvSpPr>
          <p:nvPr>
            <p:ph type="sldNum" sz="quarter" idx="12"/>
          </p:nvPr>
        </p:nvSpPr>
        <p:spPr/>
        <p:txBody>
          <a:bodyPr/>
          <a:lstStyle/>
          <a:p>
            <a:fld id="{58E4940F-8CD3-4E94-A3DE-665FD16A847A}" type="slidenum">
              <a:rPr lang="pl-PL" smtClean="0"/>
              <a:t>4</a:t>
            </a:fld>
            <a:endParaRPr lang="pl-PL"/>
          </a:p>
        </p:txBody>
      </p:sp>
    </p:spTree>
    <p:extLst>
      <p:ext uri="{BB962C8B-B14F-4D97-AF65-F5344CB8AC3E}">
        <p14:creationId xmlns:p14="http://schemas.microsoft.com/office/powerpoint/2010/main" val="7225616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kstvak 22">
            <a:extLst>
              <a:ext uri="{FF2B5EF4-FFF2-40B4-BE49-F238E27FC236}">
                <a16:creationId xmlns:a16="http://schemas.microsoft.com/office/drawing/2014/main" id="{CBD0573D-768F-46F1-9B8F-25ADEB37FC5D}"/>
              </a:ext>
            </a:extLst>
          </p:cNvPr>
          <p:cNvSpPr txBox="1"/>
          <p:nvPr/>
        </p:nvSpPr>
        <p:spPr>
          <a:xfrm>
            <a:off x="2373614" y="483518"/>
            <a:ext cx="4396772" cy="523220"/>
          </a:xfrm>
          <a:prstGeom prst="rect">
            <a:avLst/>
          </a:prstGeom>
          <a:noFill/>
        </p:spPr>
        <p:txBody>
          <a:bodyPr wrap="square" rtlCol="0">
            <a:spAutoFit/>
          </a:bodyPr>
          <a:lstStyle/>
          <a:p>
            <a:pPr algn="ctr"/>
            <a:r>
              <a:rPr lang="nl-NL" sz="2800" b="1" dirty="0">
                <a:solidFill>
                  <a:schemeClr val="accent1"/>
                </a:solidFill>
              </a:rPr>
              <a:t> </a:t>
            </a:r>
            <a:r>
              <a:rPr lang="nl-NL" sz="2800" dirty="0">
                <a:solidFill>
                  <a:schemeClr val="tx1">
                    <a:lumMod val="50000"/>
                    <a:lumOff val="50000"/>
                  </a:schemeClr>
                </a:solidFill>
              </a:rPr>
              <a:t>CRYOSPACE</a:t>
            </a:r>
            <a:r>
              <a:rPr lang="nl-NL" sz="2800" b="1" dirty="0">
                <a:solidFill>
                  <a:schemeClr val="accent1"/>
                </a:solidFill>
              </a:rPr>
              <a:t> </a:t>
            </a:r>
            <a:r>
              <a:rPr lang="nl-NL" sz="2800" b="1" dirty="0"/>
              <a:t>HYBRID PRO</a:t>
            </a:r>
            <a:endParaRPr lang="x-none" sz="2800" b="1" dirty="0"/>
          </a:p>
        </p:txBody>
      </p:sp>
      <p:pic>
        <p:nvPicPr>
          <p:cNvPr id="29" name="Afbeelding 28">
            <a:extLst>
              <a:ext uri="{FF2B5EF4-FFF2-40B4-BE49-F238E27FC236}">
                <a16:creationId xmlns:a16="http://schemas.microsoft.com/office/drawing/2014/main" id="{2B0273B8-E0BC-44A2-BEC6-5B7CFDC7DA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563638"/>
            <a:ext cx="5993176" cy="3593564"/>
          </a:xfrm>
          <a:prstGeom prst="rect">
            <a:avLst/>
          </a:prstGeom>
        </p:spPr>
      </p:pic>
      <p:sp>
        <p:nvSpPr>
          <p:cNvPr id="34" name="Rechthoek 33">
            <a:extLst>
              <a:ext uri="{FF2B5EF4-FFF2-40B4-BE49-F238E27FC236}">
                <a16:creationId xmlns:a16="http://schemas.microsoft.com/office/drawing/2014/main" id="{7C710D7D-5956-434B-A422-B1CC6FB1871D}"/>
              </a:ext>
            </a:extLst>
          </p:cNvPr>
          <p:cNvSpPr/>
          <p:nvPr/>
        </p:nvSpPr>
        <p:spPr>
          <a:xfrm>
            <a:off x="2987824" y="341525"/>
            <a:ext cx="5760640" cy="1825580"/>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33" name="Tekstvak 32">
            <a:extLst>
              <a:ext uri="{FF2B5EF4-FFF2-40B4-BE49-F238E27FC236}">
                <a16:creationId xmlns:a16="http://schemas.microsoft.com/office/drawing/2014/main" id="{F910BF61-300C-4EEF-82F8-A923296E591A}"/>
              </a:ext>
            </a:extLst>
          </p:cNvPr>
          <p:cNvSpPr txBox="1"/>
          <p:nvPr/>
        </p:nvSpPr>
        <p:spPr>
          <a:xfrm>
            <a:off x="6761422" y="1805929"/>
            <a:ext cx="2203066" cy="2710037"/>
          </a:xfrm>
          <a:prstGeom prst="rect">
            <a:avLst/>
          </a:prstGeom>
          <a:noFill/>
        </p:spPr>
        <p:txBody>
          <a:bodyPr wrap="square" rtlCol="0">
            <a:spAutoFit/>
          </a:bodyPr>
          <a:lstStyle/>
          <a:p>
            <a:pPr>
              <a:lnSpc>
                <a:spcPct val="150000"/>
              </a:lnSpc>
              <a:spcAft>
                <a:spcPts val="600"/>
              </a:spcAft>
              <a:buClr>
                <a:schemeClr val="accent5"/>
              </a:buClr>
              <a:buSzPct val="150000"/>
            </a:pPr>
            <a:r>
              <a:rPr lang="en-US" sz="1000" b="1" dirty="0">
                <a:solidFill>
                  <a:schemeClr val="tx1">
                    <a:lumMod val="50000"/>
                    <a:lumOff val="50000"/>
                  </a:schemeClr>
                </a:solidFill>
              </a:rPr>
              <a:t>CUSTOMER MANAGEMENT SYSTEM:</a:t>
            </a:r>
          </a:p>
          <a:p>
            <a:pPr marL="285750" indent="-285750">
              <a:lnSpc>
                <a:spcPct val="150000"/>
              </a:lnSpc>
              <a:spcAft>
                <a:spcPts val="600"/>
              </a:spcAft>
              <a:buClr>
                <a:schemeClr val="bg2"/>
              </a:buClr>
              <a:buSzPct val="150000"/>
              <a:buFont typeface="Wingdings" panose="05000000000000000000" pitchFamily="2" charset="2"/>
              <a:buChar char="§"/>
            </a:pPr>
            <a:r>
              <a:rPr lang="en-US" sz="800" dirty="0"/>
              <a:t>Automation of post-treatment report sent to customer via email (including photo made during treatment)</a:t>
            </a:r>
          </a:p>
          <a:p>
            <a:pPr marL="285750" indent="-285750">
              <a:lnSpc>
                <a:spcPct val="150000"/>
              </a:lnSpc>
              <a:spcAft>
                <a:spcPts val="600"/>
              </a:spcAft>
              <a:buClr>
                <a:schemeClr val="bg2"/>
              </a:buClr>
              <a:buSzPct val="150000"/>
              <a:buFont typeface="Wingdings" panose="05000000000000000000" pitchFamily="2" charset="2"/>
              <a:buChar char="§"/>
            </a:pPr>
            <a:r>
              <a:rPr lang="en-US" sz="800" dirty="0"/>
              <a:t>Customer statistics and treatment history</a:t>
            </a:r>
          </a:p>
          <a:p>
            <a:pPr marL="285750" indent="-285750">
              <a:lnSpc>
                <a:spcPct val="150000"/>
              </a:lnSpc>
              <a:spcAft>
                <a:spcPts val="600"/>
              </a:spcAft>
              <a:buClr>
                <a:schemeClr val="bg2"/>
              </a:buClr>
              <a:buSzPct val="150000"/>
              <a:buFont typeface="Wingdings" panose="05000000000000000000" pitchFamily="2" charset="2"/>
              <a:buChar char="§"/>
            </a:pPr>
            <a:r>
              <a:rPr lang="en-US" sz="800" dirty="0"/>
              <a:t>QR code login for customers</a:t>
            </a:r>
          </a:p>
          <a:p>
            <a:pPr marL="285750" indent="-285750">
              <a:lnSpc>
                <a:spcPct val="150000"/>
              </a:lnSpc>
              <a:spcAft>
                <a:spcPts val="600"/>
              </a:spcAft>
              <a:buClr>
                <a:schemeClr val="bg2"/>
              </a:buClr>
              <a:buSzPct val="150000"/>
              <a:buFont typeface="Wingdings" panose="05000000000000000000" pitchFamily="2" charset="2"/>
              <a:buChar char="§"/>
            </a:pPr>
            <a:r>
              <a:rPr lang="en-US" sz="800" dirty="0"/>
              <a:t>Printer and tablet integration</a:t>
            </a:r>
          </a:p>
          <a:p>
            <a:pPr marL="285750" indent="-285750">
              <a:lnSpc>
                <a:spcPct val="150000"/>
              </a:lnSpc>
              <a:spcAft>
                <a:spcPts val="600"/>
              </a:spcAft>
              <a:buClr>
                <a:schemeClr val="bg2"/>
              </a:buClr>
              <a:buSzPct val="150000"/>
              <a:buFont typeface="Wingdings" panose="05000000000000000000" pitchFamily="2" charset="2"/>
              <a:buChar char="§"/>
            </a:pPr>
            <a:r>
              <a:rPr lang="en-US" sz="800" dirty="0"/>
              <a:t>Educational animations for users and operators</a:t>
            </a:r>
          </a:p>
          <a:p>
            <a:pPr marL="285750" indent="-285750">
              <a:lnSpc>
                <a:spcPct val="150000"/>
              </a:lnSpc>
              <a:spcAft>
                <a:spcPts val="600"/>
              </a:spcAft>
              <a:buClr>
                <a:schemeClr val="bg2"/>
              </a:buClr>
              <a:buSzPct val="150000"/>
              <a:buFont typeface="Wingdings" panose="05000000000000000000" pitchFamily="2" charset="2"/>
              <a:buChar char="§"/>
            </a:pPr>
            <a:r>
              <a:rPr lang="en-US" sz="800" dirty="0"/>
              <a:t>CRM and other software integration</a:t>
            </a:r>
          </a:p>
          <a:p>
            <a:pPr marL="285750" indent="-285750">
              <a:lnSpc>
                <a:spcPct val="150000"/>
              </a:lnSpc>
              <a:spcAft>
                <a:spcPts val="600"/>
              </a:spcAft>
              <a:buClr>
                <a:schemeClr val="bg2"/>
              </a:buClr>
              <a:buSzPct val="150000"/>
              <a:buFont typeface="Wingdings" panose="05000000000000000000" pitchFamily="2" charset="2"/>
              <a:buChar char="§"/>
            </a:pPr>
            <a:endParaRPr lang="x-none" sz="900" dirty="0"/>
          </a:p>
        </p:txBody>
      </p:sp>
      <p:sp>
        <p:nvSpPr>
          <p:cNvPr id="20" name="Tekstvak 19">
            <a:extLst>
              <a:ext uri="{FF2B5EF4-FFF2-40B4-BE49-F238E27FC236}">
                <a16:creationId xmlns:a16="http://schemas.microsoft.com/office/drawing/2014/main" id="{7C2280AC-A89B-45DE-AA7B-CE8A675888A0}"/>
              </a:ext>
            </a:extLst>
          </p:cNvPr>
          <p:cNvSpPr txBox="1"/>
          <p:nvPr/>
        </p:nvSpPr>
        <p:spPr>
          <a:xfrm>
            <a:off x="179512" y="1721901"/>
            <a:ext cx="2304256" cy="2166170"/>
          </a:xfrm>
          <a:prstGeom prst="rect">
            <a:avLst/>
          </a:prstGeom>
          <a:noFill/>
        </p:spPr>
        <p:txBody>
          <a:bodyPr wrap="square" rtlCol="0">
            <a:spAutoFit/>
          </a:bodyPr>
          <a:lstStyle/>
          <a:p>
            <a:pPr>
              <a:lnSpc>
                <a:spcPct val="150000"/>
              </a:lnSpc>
              <a:spcAft>
                <a:spcPts val="600"/>
              </a:spcAft>
              <a:buClr>
                <a:schemeClr val="accent5"/>
              </a:buClr>
              <a:buSzPct val="150000"/>
            </a:pPr>
            <a:r>
              <a:rPr lang="en-US" sz="1000" b="1" dirty="0">
                <a:solidFill>
                  <a:schemeClr val="tx1">
                    <a:lumMod val="50000"/>
                    <a:lumOff val="50000"/>
                  </a:schemeClr>
                </a:solidFill>
              </a:rPr>
              <a:t>FEATURES:</a:t>
            </a:r>
          </a:p>
          <a:p>
            <a:pPr marL="171450" indent="-171450">
              <a:lnSpc>
                <a:spcPct val="150000"/>
              </a:lnSpc>
              <a:spcAft>
                <a:spcPts val="600"/>
              </a:spcAft>
              <a:buClr>
                <a:schemeClr val="bg2">
                  <a:lumMod val="75000"/>
                </a:schemeClr>
              </a:buClr>
              <a:buFont typeface="Wingdings" panose="05000000000000000000" pitchFamily="2" charset="2"/>
              <a:buChar char="§"/>
            </a:pPr>
            <a:r>
              <a:rPr lang="en-US" sz="800" dirty="0"/>
              <a:t>Heads-up display (27” LCD curved screen) with live session information for customer</a:t>
            </a:r>
          </a:p>
          <a:p>
            <a:pPr marL="171450" indent="-171450">
              <a:lnSpc>
                <a:spcPct val="150000"/>
              </a:lnSpc>
              <a:spcAft>
                <a:spcPts val="600"/>
              </a:spcAft>
              <a:buClr>
                <a:schemeClr val="bg2">
                  <a:lumMod val="75000"/>
                </a:schemeClr>
              </a:buClr>
              <a:buFont typeface="Wingdings" panose="05000000000000000000" pitchFamily="2" charset="2"/>
              <a:buChar char="§"/>
            </a:pPr>
            <a:r>
              <a:rPr lang="en-US" sz="800" dirty="0"/>
              <a:t>Built-in camera to take photos during treatment and for customer monitoring</a:t>
            </a:r>
          </a:p>
          <a:p>
            <a:pPr marL="171450" indent="-171450">
              <a:lnSpc>
                <a:spcPct val="150000"/>
              </a:lnSpc>
              <a:spcAft>
                <a:spcPts val="600"/>
              </a:spcAft>
              <a:buClr>
                <a:schemeClr val="bg2">
                  <a:lumMod val="75000"/>
                </a:schemeClr>
              </a:buClr>
              <a:buFont typeface="Wingdings" panose="05000000000000000000" pitchFamily="2" charset="2"/>
              <a:buChar char="§"/>
            </a:pPr>
            <a:r>
              <a:rPr lang="en-US" sz="800" dirty="0"/>
              <a:t>Integrated Customer Management System via </a:t>
            </a:r>
            <a:r>
              <a:rPr lang="en-US" sz="800" dirty="0" err="1"/>
              <a:t>CryoSpace</a:t>
            </a:r>
            <a:r>
              <a:rPr lang="en-US" sz="800" dirty="0"/>
              <a:t> Application</a:t>
            </a:r>
          </a:p>
          <a:p>
            <a:pPr marL="171450" indent="-171450">
              <a:lnSpc>
                <a:spcPct val="150000"/>
              </a:lnSpc>
              <a:spcAft>
                <a:spcPts val="600"/>
              </a:spcAft>
              <a:buClr>
                <a:schemeClr val="bg2">
                  <a:lumMod val="75000"/>
                </a:schemeClr>
              </a:buClr>
              <a:buFont typeface="Wingdings" panose="05000000000000000000" pitchFamily="2" charset="2"/>
              <a:buChar char="§"/>
            </a:pPr>
            <a:r>
              <a:rPr lang="en-US" sz="800" dirty="0"/>
              <a:t>23.8” touch panel for operator</a:t>
            </a:r>
          </a:p>
          <a:p>
            <a:pPr marL="171450" indent="-171450">
              <a:lnSpc>
                <a:spcPct val="150000"/>
              </a:lnSpc>
              <a:spcAft>
                <a:spcPts val="600"/>
              </a:spcAft>
              <a:buClr>
                <a:schemeClr val="bg2">
                  <a:lumMod val="75000"/>
                </a:schemeClr>
              </a:buClr>
              <a:buFont typeface="Wingdings" panose="05000000000000000000" pitchFamily="2" charset="2"/>
              <a:buChar char="§"/>
            </a:pPr>
            <a:r>
              <a:rPr lang="en-US" sz="800" dirty="0"/>
              <a:t>Presence sensor for additional safety</a:t>
            </a:r>
          </a:p>
        </p:txBody>
      </p:sp>
      <p:sp>
        <p:nvSpPr>
          <p:cNvPr id="36" name="Tekstvak 35">
            <a:extLst>
              <a:ext uri="{FF2B5EF4-FFF2-40B4-BE49-F238E27FC236}">
                <a16:creationId xmlns:a16="http://schemas.microsoft.com/office/drawing/2014/main" id="{B224CD5C-118A-44CC-AFD2-77EE58D461C3}"/>
              </a:ext>
            </a:extLst>
          </p:cNvPr>
          <p:cNvSpPr txBox="1"/>
          <p:nvPr/>
        </p:nvSpPr>
        <p:spPr>
          <a:xfrm>
            <a:off x="2316415" y="961960"/>
            <a:ext cx="4511170" cy="246221"/>
          </a:xfrm>
          <a:prstGeom prst="rect">
            <a:avLst/>
          </a:prstGeom>
          <a:noFill/>
        </p:spPr>
        <p:txBody>
          <a:bodyPr wrap="none" rtlCol="0">
            <a:spAutoFit/>
          </a:bodyPr>
          <a:lstStyle/>
          <a:p>
            <a:pPr algn="ctr"/>
            <a:r>
              <a:rPr lang="nl-NL" sz="1000" b="1" dirty="0"/>
              <a:t>The next </a:t>
            </a:r>
            <a:r>
              <a:rPr lang="nl-NL" sz="1000" b="1" dirty="0" err="1"/>
              <a:t>generation</a:t>
            </a:r>
            <a:r>
              <a:rPr lang="nl-NL" sz="1000" b="1" dirty="0"/>
              <a:t> of </a:t>
            </a:r>
            <a:r>
              <a:rPr lang="nl-NL" sz="1000" b="1" dirty="0" err="1"/>
              <a:t>CryoSpace</a:t>
            </a:r>
            <a:r>
              <a:rPr lang="nl-NL" sz="1000" b="1" dirty="0"/>
              <a:t> </a:t>
            </a:r>
            <a:r>
              <a:rPr lang="nl-NL" sz="1000" b="1" dirty="0" err="1"/>
              <a:t>with</a:t>
            </a:r>
            <a:r>
              <a:rPr lang="nl-NL" sz="1000" b="1" dirty="0"/>
              <a:t> </a:t>
            </a:r>
            <a:r>
              <a:rPr lang="nl-NL" sz="1000" b="1" dirty="0" err="1"/>
              <a:t>additional</a:t>
            </a:r>
            <a:r>
              <a:rPr lang="nl-NL" sz="1000" b="1" dirty="0"/>
              <a:t> focus </a:t>
            </a:r>
            <a:r>
              <a:rPr lang="nl-NL" sz="1000" b="1" dirty="0" err="1"/>
              <a:t>towards</a:t>
            </a:r>
            <a:r>
              <a:rPr lang="nl-NL" sz="1000" b="1" dirty="0"/>
              <a:t> </a:t>
            </a:r>
            <a:r>
              <a:rPr lang="nl-NL" sz="1000" b="1" u="sng" dirty="0"/>
              <a:t>User </a:t>
            </a:r>
            <a:r>
              <a:rPr lang="nl-NL" sz="1000" b="1" u="sng" dirty="0" err="1"/>
              <a:t>Experience</a:t>
            </a:r>
            <a:r>
              <a:rPr lang="nl-NL" sz="1000" b="1" dirty="0"/>
              <a:t>.</a:t>
            </a:r>
            <a:endParaRPr lang="x-none" sz="1000" b="1" dirty="0"/>
          </a:p>
        </p:txBody>
      </p:sp>
      <p:sp>
        <p:nvSpPr>
          <p:cNvPr id="2" name="Slide Number Placeholder 1"/>
          <p:cNvSpPr>
            <a:spLocks noGrp="1"/>
          </p:cNvSpPr>
          <p:nvPr>
            <p:ph type="sldNum" sz="quarter" idx="12"/>
          </p:nvPr>
        </p:nvSpPr>
        <p:spPr/>
        <p:txBody>
          <a:bodyPr/>
          <a:lstStyle/>
          <a:p>
            <a:fld id="{58E4940F-8CD3-4E94-A3DE-665FD16A847A}" type="slidenum">
              <a:rPr lang="pl-PL" smtClean="0"/>
              <a:t>40</a:t>
            </a:fld>
            <a:endParaRPr lang="pl-PL"/>
          </a:p>
        </p:txBody>
      </p:sp>
    </p:spTree>
    <p:extLst>
      <p:ext uri="{BB962C8B-B14F-4D97-AF65-F5344CB8AC3E}">
        <p14:creationId xmlns:p14="http://schemas.microsoft.com/office/powerpoint/2010/main" val="134855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ist&#10;&#10;Automatisch gegenereerde beschrijving">
            <a:extLst>
              <a:ext uri="{FF2B5EF4-FFF2-40B4-BE49-F238E27FC236}">
                <a16:creationId xmlns:a16="http://schemas.microsoft.com/office/drawing/2014/main" id="{AD9E8EA5-99E1-4B1F-B3F9-1D41EBBB75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661" t="3949" r="-12600" b="-357"/>
          <a:stretch/>
        </p:blipFill>
        <p:spPr>
          <a:xfrm>
            <a:off x="-100568" y="-2"/>
            <a:ext cx="7508423" cy="5143502"/>
          </a:xfrm>
          <a:prstGeom prst="rect">
            <a:avLst/>
          </a:prstGeom>
        </p:spPr>
      </p:pic>
      <p:sp>
        <p:nvSpPr>
          <p:cNvPr id="2" name="Titel 1">
            <a:extLst>
              <a:ext uri="{FF2B5EF4-FFF2-40B4-BE49-F238E27FC236}">
                <a16:creationId xmlns:a16="http://schemas.microsoft.com/office/drawing/2014/main" id="{4E1CBA91-3D4A-4027-8A60-15AD8C32585B}"/>
              </a:ext>
            </a:extLst>
          </p:cNvPr>
          <p:cNvSpPr>
            <a:spLocks noGrp="1"/>
          </p:cNvSpPr>
          <p:nvPr>
            <p:ph type="title"/>
          </p:nvPr>
        </p:nvSpPr>
        <p:spPr>
          <a:xfrm>
            <a:off x="3759305" y="1923678"/>
            <a:ext cx="4773135" cy="558627"/>
          </a:xfrm>
        </p:spPr>
        <p:txBody>
          <a:bodyPr vert="horz" lIns="91440" tIns="45720" rIns="91440" bIns="45720" rtlCol="0" anchor="ctr">
            <a:normAutofit/>
          </a:bodyPr>
          <a:lstStyle/>
          <a:p>
            <a:pPr>
              <a:lnSpc>
                <a:spcPct val="90000"/>
              </a:lnSpc>
            </a:pPr>
            <a:r>
              <a:rPr lang="nl-NL" sz="2400" b="1" dirty="0">
                <a:latin typeface="Avenir LT Std 55 Roman" pitchFamily="34" charset="0"/>
              </a:rPr>
              <a:t>THE COOLEST </a:t>
            </a:r>
            <a:r>
              <a:rPr lang="nl-NL" sz="2400" dirty="0">
                <a:latin typeface="Avenir LT Std 55 Roman" pitchFamily="34" charset="0"/>
              </a:rPr>
              <a:t>PLACE ON EARTH</a:t>
            </a:r>
            <a:endParaRPr lang="en-US" sz="2800" dirty="0"/>
          </a:p>
        </p:txBody>
      </p:sp>
      <p:pic>
        <p:nvPicPr>
          <p:cNvPr id="11" name="Afbeelding 10">
            <a:extLst>
              <a:ext uri="{FF2B5EF4-FFF2-40B4-BE49-F238E27FC236}">
                <a16:creationId xmlns:a16="http://schemas.microsoft.com/office/drawing/2014/main" id="{3D615DA4-2726-4775-9803-E77904F701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7170" y="211762"/>
            <a:ext cx="2216829" cy="631796"/>
          </a:xfrm>
          <a:prstGeom prst="rect">
            <a:avLst/>
          </a:prstGeom>
        </p:spPr>
      </p:pic>
      <p:sp>
        <p:nvSpPr>
          <p:cNvPr id="3" name="Tekstvak 2">
            <a:extLst>
              <a:ext uri="{FF2B5EF4-FFF2-40B4-BE49-F238E27FC236}">
                <a16:creationId xmlns:a16="http://schemas.microsoft.com/office/drawing/2014/main" id="{4711D90D-19B9-4E1C-921E-FECD6CC8083C}"/>
              </a:ext>
            </a:extLst>
          </p:cNvPr>
          <p:cNvSpPr txBox="1"/>
          <p:nvPr/>
        </p:nvSpPr>
        <p:spPr>
          <a:xfrm>
            <a:off x="4390296" y="2539758"/>
            <a:ext cx="3511153" cy="320024"/>
          </a:xfrm>
          <a:prstGeom prst="rect">
            <a:avLst/>
          </a:prstGeom>
          <a:noFill/>
        </p:spPr>
        <p:txBody>
          <a:bodyPr wrap="square" rtlCol="0">
            <a:spAutoFit/>
          </a:bodyPr>
          <a:lstStyle/>
          <a:p>
            <a:pPr algn="ctr">
              <a:lnSpc>
                <a:spcPct val="150000"/>
              </a:lnSpc>
            </a:pPr>
            <a:r>
              <a:rPr lang="pl-PL" sz="1100" b="1" dirty="0"/>
              <a:t>„JBG-2” Sp. z o.o.</a:t>
            </a:r>
            <a:endParaRPr lang="nl-NL" sz="1100" b="1" dirty="0"/>
          </a:p>
        </p:txBody>
      </p:sp>
      <p:sp>
        <p:nvSpPr>
          <p:cNvPr id="9" name="Tekstvak 8">
            <a:extLst>
              <a:ext uri="{FF2B5EF4-FFF2-40B4-BE49-F238E27FC236}">
                <a16:creationId xmlns:a16="http://schemas.microsoft.com/office/drawing/2014/main" id="{FBC35E61-C41D-4D21-81CB-C24C4784B4B0}"/>
              </a:ext>
            </a:extLst>
          </p:cNvPr>
          <p:cNvSpPr txBox="1"/>
          <p:nvPr/>
        </p:nvSpPr>
        <p:spPr>
          <a:xfrm>
            <a:off x="4390296" y="2839246"/>
            <a:ext cx="3511153" cy="1415772"/>
          </a:xfrm>
          <a:prstGeom prst="rect">
            <a:avLst/>
          </a:prstGeom>
          <a:noFill/>
        </p:spPr>
        <p:txBody>
          <a:bodyPr wrap="square" rtlCol="0">
            <a:spAutoFit/>
          </a:bodyPr>
          <a:lstStyle/>
          <a:p>
            <a:pPr algn="ctr">
              <a:spcAft>
                <a:spcPts val="600"/>
              </a:spcAft>
            </a:pPr>
            <a:r>
              <a:rPr lang="nl-NL" sz="1100" dirty="0"/>
              <a:t>+</a:t>
            </a:r>
            <a:r>
              <a:rPr lang="pl-PL" sz="1100" dirty="0"/>
              <a:t>48 32 720 41 08</a:t>
            </a:r>
            <a:endParaRPr lang="nl-NL" sz="1100" dirty="0"/>
          </a:p>
          <a:p>
            <a:pPr algn="ctr">
              <a:spcAft>
                <a:spcPts val="600"/>
              </a:spcAft>
            </a:pPr>
            <a:r>
              <a:rPr lang="pl-PL" sz="1100" dirty="0"/>
              <a:t>cryospace</a:t>
            </a:r>
            <a:r>
              <a:rPr lang="nl-NL" sz="1100" dirty="0"/>
              <a:t>@cryospace.</a:t>
            </a:r>
            <a:r>
              <a:rPr lang="pl-PL" sz="1100" dirty="0" err="1"/>
              <a:t>eu</a:t>
            </a:r>
            <a:endParaRPr lang="nl-NL" sz="1100" dirty="0"/>
          </a:p>
          <a:p>
            <a:pPr algn="ctr">
              <a:spcAft>
                <a:spcPts val="600"/>
              </a:spcAft>
            </a:pPr>
            <a:r>
              <a:rPr lang="nl-NL" sz="1100" dirty="0"/>
              <a:t>www.cryospace.</a:t>
            </a:r>
            <a:r>
              <a:rPr lang="pl-PL" sz="1100" dirty="0" err="1"/>
              <a:t>eu</a:t>
            </a:r>
            <a:endParaRPr lang="nl-NL" sz="1100" dirty="0"/>
          </a:p>
          <a:p>
            <a:pPr algn="ctr">
              <a:spcAft>
                <a:spcPts val="600"/>
              </a:spcAft>
            </a:pPr>
            <a:r>
              <a:rPr lang="pl-PL" sz="1100" dirty="0"/>
              <a:t>ul. Gajowa 5, 43-254 Warszowice</a:t>
            </a:r>
            <a:br>
              <a:rPr lang="nl-NL" sz="1100" dirty="0"/>
            </a:br>
            <a:endParaRPr lang="pl-PL" sz="1100" dirty="0"/>
          </a:p>
          <a:p>
            <a:pPr algn="ctr">
              <a:spcAft>
                <a:spcPts val="600"/>
              </a:spcAft>
            </a:pPr>
            <a:r>
              <a:rPr lang="pl-PL" sz="1100" dirty="0"/>
              <a:t>Poland</a:t>
            </a:r>
            <a:endParaRPr lang="x-none" sz="2400" dirty="0"/>
          </a:p>
        </p:txBody>
      </p:sp>
      <p:sp>
        <p:nvSpPr>
          <p:cNvPr id="4" name="Slide Number Placeholder 3"/>
          <p:cNvSpPr>
            <a:spLocks noGrp="1"/>
          </p:cNvSpPr>
          <p:nvPr>
            <p:ph type="sldNum" sz="quarter" idx="12"/>
          </p:nvPr>
        </p:nvSpPr>
        <p:spPr/>
        <p:txBody>
          <a:bodyPr/>
          <a:lstStyle/>
          <a:p>
            <a:fld id="{58E4940F-8CD3-4E94-A3DE-665FD16A847A}" type="slidenum">
              <a:rPr lang="pl-PL" smtClean="0"/>
              <a:t>41</a:t>
            </a:fld>
            <a:endParaRPr lang="pl-PL"/>
          </a:p>
        </p:txBody>
      </p:sp>
    </p:spTree>
    <p:extLst>
      <p:ext uri="{BB962C8B-B14F-4D97-AF65-F5344CB8AC3E}">
        <p14:creationId xmlns:p14="http://schemas.microsoft.com/office/powerpoint/2010/main" val="1668943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1">
            <a:extLst>
              <a:ext uri="{FF2B5EF4-FFF2-40B4-BE49-F238E27FC236}">
                <a16:creationId xmlns:a16="http://schemas.microsoft.com/office/drawing/2014/main" id="{4CA0D491-F84C-40F1-8178-08EB8F157855}"/>
              </a:ext>
            </a:extLst>
          </p:cNvPr>
          <p:cNvSpPr txBox="1"/>
          <p:nvPr/>
        </p:nvSpPr>
        <p:spPr>
          <a:xfrm>
            <a:off x="323528" y="411510"/>
            <a:ext cx="3225377" cy="253916"/>
          </a:xfrm>
          <a:prstGeom prst="rect">
            <a:avLst/>
          </a:prstGeom>
          <a:noFill/>
        </p:spPr>
        <p:txBody>
          <a:bodyPr wrap="square" rtlCol="0">
            <a:spAutoFit/>
          </a:bodyPr>
          <a:lstStyle/>
          <a:p>
            <a:r>
              <a:rPr lang="nl-NL" sz="1050" b="1" dirty="0">
                <a:solidFill>
                  <a:schemeClr val="tx2">
                    <a:lumMod val="60000"/>
                    <a:lumOff val="40000"/>
                  </a:schemeClr>
                </a:solidFill>
              </a:rPr>
              <a:t>HOW DOES CRYOTHERAPY WORK?</a:t>
            </a:r>
            <a:endParaRPr lang="pl-PL" sz="1050" b="1" dirty="0">
              <a:solidFill>
                <a:schemeClr val="tx2">
                  <a:lumMod val="60000"/>
                  <a:lumOff val="40000"/>
                </a:schemeClr>
              </a:solidFill>
            </a:endParaRPr>
          </a:p>
        </p:txBody>
      </p:sp>
      <p:sp>
        <p:nvSpPr>
          <p:cNvPr id="5" name="Tekstvak 4">
            <a:extLst>
              <a:ext uri="{FF2B5EF4-FFF2-40B4-BE49-F238E27FC236}">
                <a16:creationId xmlns:a16="http://schemas.microsoft.com/office/drawing/2014/main" id="{AD9BB654-5353-4272-8A76-A835C2F5D78F}"/>
              </a:ext>
            </a:extLst>
          </p:cNvPr>
          <p:cNvSpPr txBox="1"/>
          <p:nvPr/>
        </p:nvSpPr>
        <p:spPr>
          <a:xfrm>
            <a:off x="323528" y="676346"/>
            <a:ext cx="8496944" cy="4293483"/>
          </a:xfrm>
          <a:prstGeom prst="rect">
            <a:avLst/>
          </a:prstGeom>
          <a:noFill/>
        </p:spPr>
        <p:txBody>
          <a:bodyPr wrap="square" rtlCol="0">
            <a:spAutoFit/>
          </a:bodyPr>
          <a:lstStyle/>
          <a:p>
            <a:pPr algn="just">
              <a:lnSpc>
                <a:spcPct val="150000"/>
              </a:lnSpc>
            </a:pPr>
            <a:r>
              <a:rPr lang="en-US" sz="1000" dirty="0"/>
              <a:t>During the treatment the brain registers the increasing cold on its skin. As a result, the body will </a:t>
            </a:r>
            <a:r>
              <a:rPr lang="en-US" sz="1000" b="1" dirty="0"/>
              <a:t>draw all the warm blood out of its limbs to the upper body </a:t>
            </a:r>
            <a:r>
              <a:rPr lang="en-US" sz="1000" dirty="0"/>
              <a:t>in order </a:t>
            </a:r>
            <a:r>
              <a:rPr lang="en-US" sz="1000" b="1" dirty="0"/>
              <a:t>to protect the vital organs</a:t>
            </a:r>
            <a:r>
              <a:rPr lang="en-US" sz="1000" dirty="0"/>
              <a:t> from “freezing”. </a:t>
            </a:r>
            <a:r>
              <a:rPr lang="en-US" sz="1000" b="1" dirty="0"/>
              <a:t>The veins </a:t>
            </a:r>
            <a:r>
              <a:rPr lang="en-US" sz="1000" dirty="0"/>
              <a:t>to-and-from the limbs </a:t>
            </a:r>
            <a:r>
              <a:rPr lang="en-US" sz="1000" b="1" dirty="0"/>
              <a:t>will contract</a:t>
            </a:r>
            <a:r>
              <a:rPr lang="en-US" sz="1000" dirty="0"/>
              <a:t> (</a:t>
            </a:r>
            <a:r>
              <a:rPr lang="en-US" sz="1000" b="1" dirty="0"/>
              <a:t>vasoconstriction</a:t>
            </a:r>
            <a:r>
              <a:rPr lang="en-US" sz="1000" dirty="0"/>
              <a:t>) to ensure that the warm blood stays in the upper body.  </a:t>
            </a:r>
          </a:p>
          <a:p>
            <a:pPr algn="just">
              <a:lnSpc>
                <a:spcPct val="150000"/>
              </a:lnSpc>
            </a:pPr>
            <a:endParaRPr lang="en-US" sz="1000" dirty="0"/>
          </a:p>
          <a:p>
            <a:pPr algn="just">
              <a:lnSpc>
                <a:spcPct val="150000"/>
              </a:lnSpc>
            </a:pPr>
            <a:r>
              <a:rPr lang="en-US" sz="1000" b="1" dirty="0"/>
              <a:t>The accelerated blood circulation </a:t>
            </a:r>
            <a:r>
              <a:rPr lang="en-US" sz="1000" dirty="0"/>
              <a:t>in the upper body creates </a:t>
            </a:r>
            <a:r>
              <a:rPr lang="en-US" sz="1000" b="1" dirty="0"/>
              <a:t>enriched blood </a:t>
            </a:r>
            <a:r>
              <a:rPr lang="en-US" sz="1000" dirty="0"/>
              <a:t>(red and white blood cells, antioxidants, oxygen etc.).  During this process your brains come to action, they produce </a:t>
            </a:r>
            <a:r>
              <a:rPr lang="en-US" sz="1000" b="1" dirty="0"/>
              <a:t>endorphins and noradrenaline</a:t>
            </a:r>
            <a:r>
              <a:rPr lang="en-US" sz="1000" dirty="0"/>
              <a:t> to increase your pain threshold and your concentration respectively.</a:t>
            </a:r>
          </a:p>
          <a:p>
            <a:pPr algn="just">
              <a:lnSpc>
                <a:spcPct val="150000"/>
              </a:lnSpc>
            </a:pPr>
            <a:endParaRPr lang="en-US" sz="1000" dirty="0"/>
          </a:p>
          <a:p>
            <a:pPr algn="just">
              <a:lnSpc>
                <a:spcPct val="150000"/>
              </a:lnSpc>
            </a:pPr>
            <a:r>
              <a:rPr lang="en-US" sz="1000" dirty="0"/>
              <a:t>After 3 minutes you step out of the cabin back into the warmth. The brain registers the warmth and lets the </a:t>
            </a:r>
            <a:r>
              <a:rPr lang="en-US" sz="1000" b="1" dirty="0"/>
              <a:t>blood rush back into your limbs </a:t>
            </a:r>
            <a:r>
              <a:rPr lang="en-US" sz="1000" dirty="0"/>
              <a:t>(</a:t>
            </a:r>
            <a:r>
              <a:rPr lang="en-US" sz="1000" b="1" dirty="0"/>
              <a:t>vasodilation</a:t>
            </a:r>
            <a:r>
              <a:rPr lang="en-US" sz="1000" dirty="0"/>
              <a:t>). The accelerated blood flow reaches tendons and bones that would otherwise not be reached. The enriched blood stimulates </a:t>
            </a:r>
            <a:r>
              <a:rPr lang="en-US" sz="1000" b="1" dirty="0"/>
              <a:t>faster recovery</a:t>
            </a:r>
            <a:r>
              <a:rPr lang="en-US" sz="1000" dirty="0"/>
              <a:t>, </a:t>
            </a:r>
            <a:r>
              <a:rPr lang="en-US" sz="1000" b="1" dirty="0"/>
              <a:t>anti-swelling</a:t>
            </a:r>
            <a:r>
              <a:rPr lang="en-US" sz="1000" dirty="0"/>
              <a:t> and a</a:t>
            </a:r>
            <a:r>
              <a:rPr lang="en-US" sz="1000" b="1" dirty="0"/>
              <a:t>nti-inflammatory</a:t>
            </a:r>
            <a:r>
              <a:rPr lang="en-US" sz="1000" dirty="0"/>
              <a:t> effect. </a:t>
            </a:r>
            <a:r>
              <a:rPr lang="en-US" sz="1000" b="1" dirty="0"/>
              <a:t>Pain is relieved due to the endorphins boost</a:t>
            </a:r>
            <a:r>
              <a:rPr lang="en-US" sz="1000" dirty="0"/>
              <a:t>. </a:t>
            </a:r>
          </a:p>
          <a:p>
            <a:pPr algn="just">
              <a:lnSpc>
                <a:spcPct val="150000"/>
              </a:lnSpc>
            </a:pPr>
            <a:endParaRPr lang="en-US" sz="1000" dirty="0"/>
          </a:p>
          <a:p>
            <a:pPr algn="just">
              <a:lnSpc>
                <a:spcPct val="150000"/>
              </a:lnSpc>
            </a:pPr>
            <a:r>
              <a:rPr lang="en-US" sz="1000" dirty="0"/>
              <a:t>Keeping your body warm during the treatment costs energy and in addition can </a:t>
            </a:r>
            <a:r>
              <a:rPr lang="en-US" sz="1000" b="1" dirty="0"/>
              <a:t>speed up your metabolism for up to 8 hours post treatment</a:t>
            </a:r>
            <a:r>
              <a:rPr lang="en-US" sz="1000" dirty="0"/>
              <a:t>. The </a:t>
            </a:r>
            <a:r>
              <a:rPr lang="en-US" sz="1000" b="1" dirty="0"/>
              <a:t>additional energy consumption</a:t>
            </a:r>
            <a:r>
              <a:rPr lang="en-US" sz="1000" dirty="0"/>
              <a:t> corresponds to approximately </a:t>
            </a:r>
            <a:r>
              <a:rPr lang="en-US" sz="1000" b="1" dirty="0"/>
              <a:t>30-45 minutes of exercise</a:t>
            </a:r>
            <a:r>
              <a:rPr lang="en-US" sz="1000" dirty="0"/>
              <a:t>. The cold on your stomach also affects your fat layer; slowly </a:t>
            </a:r>
            <a:r>
              <a:rPr lang="en-US" sz="1000" b="1" dirty="0"/>
              <a:t>turning white fat into brown fat</a:t>
            </a:r>
            <a:r>
              <a:rPr lang="en-US" sz="1000" dirty="0"/>
              <a:t>. Unlike the white fat, brown fat can be utilized by the body as an energy source during exercise.</a:t>
            </a:r>
          </a:p>
          <a:p>
            <a:pPr algn="just">
              <a:lnSpc>
                <a:spcPct val="150000"/>
              </a:lnSpc>
            </a:pPr>
            <a:endParaRPr lang="en-US" sz="1000" dirty="0"/>
          </a:p>
          <a:p>
            <a:pPr algn="just">
              <a:lnSpc>
                <a:spcPct val="150000"/>
              </a:lnSpc>
            </a:pPr>
            <a:r>
              <a:rPr lang="en-US" sz="1000" b="1" dirty="0"/>
              <a:t>Endorphin is the fastest working anti-stress hormone </a:t>
            </a:r>
            <a:r>
              <a:rPr lang="en-US" sz="1000" dirty="0"/>
              <a:t>and provides release of several (happy) hormones that, among other things, improve your happiness, energy and insulin. The result also includes reduced allergic reactions and food hypersensitivity.</a:t>
            </a:r>
          </a:p>
          <a:p>
            <a:pPr algn="just"/>
            <a:endParaRPr lang="x-none" dirty="0"/>
          </a:p>
        </p:txBody>
      </p:sp>
      <p:sp>
        <p:nvSpPr>
          <p:cNvPr id="2" name="Slide Number Placeholder 1"/>
          <p:cNvSpPr>
            <a:spLocks noGrp="1"/>
          </p:cNvSpPr>
          <p:nvPr>
            <p:ph type="sldNum" sz="quarter" idx="12"/>
          </p:nvPr>
        </p:nvSpPr>
        <p:spPr/>
        <p:txBody>
          <a:bodyPr/>
          <a:lstStyle/>
          <a:p>
            <a:fld id="{58E4940F-8CD3-4E94-A3DE-665FD16A847A}" type="slidenum">
              <a:rPr lang="pl-PL" smtClean="0"/>
              <a:t>5</a:t>
            </a:fld>
            <a:endParaRPr lang="pl-PL"/>
          </a:p>
        </p:txBody>
      </p:sp>
    </p:spTree>
    <p:extLst>
      <p:ext uri="{BB962C8B-B14F-4D97-AF65-F5344CB8AC3E}">
        <p14:creationId xmlns:p14="http://schemas.microsoft.com/office/powerpoint/2010/main" val="2296063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3107A53-368E-4F8B-9126-01A9C151790D}"/>
              </a:ext>
            </a:extLst>
          </p:cNvPr>
          <p:cNvSpPr/>
          <p:nvPr/>
        </p:nvSpPr>
        <p:spPr>
          <a:xfrm>
            <a:off x="322" y="-3537"/>
            <a:ext cx="9144000" cy="14196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tx1"/>
              </a:solidFill>
            </a:endParaRPr>
          </a:p>
        </p:txBody>
      </p:sp>
      <p:sp>
        <p:nvSpPr>
          <p:cNvPr id="4" name="pole tekstowe 1">
            <a:extLst>
              <a:ext uri="{FF2B5EF4-FFF2-40B4-BE49-F238E27FC236}">
                <a16:creationId xmlns:a16="http://schemas.microsoft.com/office/drawing/2014/main" id="{4CA0D491-F84C-40F1-8178-08EB8F157855}"/>
              </a:ext>
            </a:extLst>
          </p:cNvPr>
          <p:cNvSpPr txBox="1"/>
          <p:nvPr/>
        </p:nvSpPr>
        <p:spPr>
          <a:xfrm>
            <a:off x="371155" y="229602"/>
            <a:ext cx="3225377" cy="253916"/>
          </a:xfrm>
          <a:prstGeom prst="rect">
            <a:avLst/>
          </a:prstGeom>
          <a:noFill/>
        </p:spPr>
        <p:txBody>
          <a:bodyPr wrap="square" rtlCol="0">
            <a:spAutoFit/>
          </a:bodyPr>
          <a:lstStyle/>
          <a:p>
            <a:r>
              <a:rPr lang="nl-NL" sz="1050" b="1" dirty="0">
                <a:solidFill>
                  <a:schemeClr val="bg1"/>
                </a:solidFill>
              </a:rPr>
              <a:t>WHY CRYOTHERAPY?</a:t>
            </a:r>
            <a:endParaRPr lang="pl-PL" sz="1050" b="1" dirty="0">
              <a:solidFill>
                <a:schemeClr val="bg1"/>
              </a:solidFill>
            </a:endParaRPr>
          </a:p>
        </p:txBody>
      </p:sp>
      <p:sp>
        <p:nvSpPr>
          <p:cNvPr id="5" name="Tekstvak 4">
            <a:extLst>
              <a:ext uri="{FF2B5EF4-FFF2-40B4-BE49-F238E27FC236}">
                <a16:creationId xmlns:a16="http://schemas.microsoft.com/office/drawing/2014/main" id="{AD9BB654-5353-4272-8A76-A835C2F5D78F}"/>
              </a:ext>
            </a:extLst>
          </p:cNvPr>
          <p:cNvSpPr txBox="1"/>
          <p:nvPr/>
        </p:nvSpPr>
        <p:spPr>
          <a:xfrm>
            <a:off x="371155" y="442620"/>
            <a:ext cx="8151639" cy="760978"/>
          </a:xfrm>
          <a:prstGeom prst="rect">
            <a:avLst/>
          </a:prstGeom>
          <a:noFill/>
        </p:spPr>
        <p:txBody>
          <a:bodyPr wrap="square" rtlCol="0">
            <a:spAutoFit/>
          </a:bodyPr>
          <a:lstStyle/>
          <a:p>
            <a:pPr>
              <a:lnSpc>
                <a:spcPct val="150000"/>
              </a:lnSpc>
            </a:pPr>
            <a:r>
              <a:rPr lang="en-US" sz="1000" dirty="0"/>
              <a:t>The introduction of cryotherapy has not only paid off in the sports world but has also contributed to successful results in the treatment of a number of lifestyle diseases in the field of biomedical applications. Examples are </a:t>
            </a:r>
            <a:r>
              <a:rPr lang="en-US" sz="1000" b="1" dirty="0"/>
              <a:t>stress, rheumatic diseases, (over) fatigue, depression, inflammation, diabetes, and obesity</a:t>
            </a:r>
            <a:r>
              <a:rPr lang="en-US" sz="1000" dirty="0"/>
              <a:t>. Let us specify further below.  </a:t>
            </a:r>
          </a:p>
        </p:txBody>
      </p:sp>
      <p:sp>
        <p:nvSpPr>
          <p:cNvPr id="8" name="Tekstvak 7">
            <a:extLst>
              <a:ext uri="{FF2B5EF4-FFF2-40B4-BE49-F238E27FC236}">
                <a16:creationId xmlns:a16="http://schemas.microsoft.com/office/drawing/2014/main" id="{6DCE3297-1B5A-4F3E-A403-FBFE46C19A9A}"/>
              </a:ext>
            </a:extLst>
          </p:cNvPr>
          <p:cNvSpPr txBox="1"/>
          <p:nvPr/>
        </p:nvSpPr>
        <p:spPr>
          <a:xfrm>
            <a:off x="374155" y="1662688"/>
            <a:ext cx="3765797" cy="3069302"/>
          </a:xfrm>
          <a:prstGeom prst="rect">
            <a:avLst/>
          </a:prstGeom>
          <a:noFill/>
        </p:spPr>
        <p:txBody>
          <a:bodyPr wrap="square" rtlCol="0">
            <a:spAutoFit/>
          </a:bodyPr>
          <a:lstStyle/>
          <a:p>
            <a:pPr lvl="0">
              <a:lnSpc>
                <a:spcPct val="150000"/>
              </a:lnSpc>
            </a:pPr>
            <a:r>
              <a:rPr lang="en-US" sz="1000" b="1" dirty="0"/>
              <a:t>Mood enhancement, deep relaxation, peaceful feeling</a:t>
            </a:r>
            <a:br>
              <a:rPr lang="en-US" sz="1000" dirty="0"/>
            </a:br>
            <a:r>
              <a:rPr lang="en-US" sz="1000" dirty="0"/>
              <a:t>An important, and often underestimated, phenomenon is that the hormonal effects of cryotherapy cause significant sleep improvements. Because the hormone management system responds to cryogenic temperatures, the release of especially endorphin has a positive influence on perception and state of mind.</a:t>
            </a:r>
            <a:endParaRPr lang="x-none" sz="1000" dirty="0"/>
          </a:p>
          <a:p>
            <a:pPr lvl="0">
              <a:lnSpc>
                <a:spcPct val="150000"/>
              </a:lnSpc>
            </a:pPr>
            <a:endParaRPr lang="en-US" sz="1000" b="1" dirty="0"/>
          </a:p>
          <a:p>
            <a:pPr lvl="0">
              <a:lnSpc>
                <a:spcPct val="150000"/>
              </a:lnSpc>
            </a:pPr>
            <a:r>
              <a:rPr lang="en-US" sz="1000" b="1" dirty="0"/>
              <a:t>Analgesic and swelling reducing</a:t>
            </a:r>
            <a:br>
              <a:rPr lang="en-US" sz="1000" b="1" dirty="0"/>
            </a:br>
            <a:r>
              <a:rPr lang="en-US" sz="1000" dirty="0"/>
              <a:t>It is, for example known that cryotherapy has a pain-killing effect. Cryotherapy is also known to reduce swelling. A consequence of these effects is that it improves the mobility of people who suffer from pain and swelling. Cryotherapy is therefore often used for people with rheumatic diseases.</a:t>
            </a:r>
            <a:endParaRPr lang="x-none" sz="1000" dirty="0"/>
          </a:p>
        </p:txBody>
      </p:sp>
      <p:sp>
        <p:nvSpPr>
          <p:cNvPr id="11" name="Tekstvak 10">
            <a:extLst>
              <a:ext uri="{FF2B5EF4-FFF2-40B4-BE49-F238E27FC236}">
                <a16:creationId xmlns:a16="http://schemas.microsoft.com/office/drawing/2014/main" id="{AF4F64C0-D35E-480E-AB5F-077D7EDEDA51}"/>
              </a:ext>
            </a:extLst>
          </p:cNvPr>
          <p:cNvSpPr txBox="1"/>
          <p:nvPr/>
        </p:nvSpPr>
        <p:spPr>
          <a:xfrm>
            <a:off x="5004048" y="1662688"/>
            <a:ext cx="3518747" cy="3069302"/>
          </a:xfrm>
          <a:prstGeom prst="rect">
            <a:avLst/>
          </a:prstGeom>
          <a:noFill/>
        </p:spPr>
        <p:txBody>
          <a:bodyPr wrap="square" rtlCol="0">
            <a:spAutoFit/>
          </a:bodyPr>
          <a:lstStyle/>
          <a:p>
            <a:pPr lvl="0">
              <a:lnSpc>
                <a:spcPct val="150000"/>
              </a:lnSpc>
            </a:pPr>
            <a:r>
              <a:rPr lang="en-US" sz="1000" b="1" dirty="0"/>
              <a:t>Preparation to withstand higher loads during exercise</a:t>
            </a:r>
            <a:br>
              <a:rPr lang="en-US" sz="1000" dirty="0"/>
            </a:br>
            <a:r>
              <a:rPr lang="en-US" sz="1000" dirty="0"/>
              <a:t>Immediately after exposure to low temperatures, blood vessel / capillary dilatation takes place, which increases blood flow together with oxygen and nutrients in the body. Consequently, the elimination of metabolic waste is accelerated. The anti-inflammatory, anti-swelling and analgesic effects help to eliminate the results of the overload of the workout.</a:t>
            </a:r>
            <a:endParaRPr lang="x-none" sz="1000" dirty="0"/>
          </a:p>
          <a:p>
            <a:pPr lvl="0">
              <a:lnSpc>
                <a:spcPct val="150000"/>
              </a:lnSpc>
            </a:pPr>
            <a:endParaRPr lang="en-US" sz="1000" b="1" dirty="0"/>
          </a:p>
          <a:p>
            <a:pPr lvl="0">
              <a:lnSpc>
                <a:spcPct val="150000"/>
              </a:lnSpc>
            </a:pPr>
            <a:r>
              <a:rPr lang="en-US" sz="1000" b="1" dirty="0"/>
              <a:t>Decrease in heart rate</a:t>
            </a:r>
            <a:br>
              <a:rPr lang="en-US" sz="1000" dirty="0"/>
            </a:br>
            <a:r>
              <a:rPr lang="en-US" sz="1000" dirty="0"/>
              <a:t>It has also been shown that regular cryotherapy, as well as prolonged exercise, lowered the heart rate controlled by the sympathetic nervous system.</a:t>
            </a:r>
            <a:endParaRPr lang="x-none" sz="1000" dirty="0"/>
          </a:p>
          <a:p>
            <a:pPr algn="just">
              <a:lnSpc>
                <a:spcPct val="150000"/>
              </a:lnSpc>
            </a:pPr>
            <a:endParaRPr lang="x-none" sz="1000" dirty="0"/>
          </a:p>
        </p:txBody>
      </p:sp>
      <p:sp>
        <p:nvSpPr>
          <p:cNvPr id="3" name="Slide Number Placeholder 2"/>
          <p:cNvSpPr>
            <a:spLocks noGrp="1"/>
          </p:cNvSpPr>
          <p:nvPr>
            <p:ph type="sldNum" sz="quarter" idx="12"/>
          </p:nvPr>
        </p:nvSpPr>
        <p:spPr/>
        <p:txBody>
          <a:bodyPr/>
          <a:lstStyle/>
          <a:p>
            <a:fld id="{58E4940F-8CD3-4E94-A3DE-665FD16A847A}" type="slidenum">
              <a:rPr lang="pl-PL" smtClean="0"/>
              <a:t>6</a:t>
            </a:fld>
            <a:endParaRPr lang="pl-PL"/>
          </a:p>
        </p:txBody>
      </p:sp>
    </p:spTree>
    <p:extLst>
      <p:ext uri="{BB962C8B-B14F-4D97-AF65-F5344CB8AC3E}">
        <p14:creationId xmlns:p14="http://schemas.microsoft.com/office/powerpoint/2010/main" val="1047460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AD9BB654-5353-4272-8A76-A835C2F5D78F}"/>
              </a:ext>
            </a:extLst>
          </p:cNvPr>
          <p:cNvSpPr txBox="1"/>
          <p:nvPr/>
        </p:nvSpPr>
        <p:spPr>
          <a:xfrm>
            <a:off x="4739236" y="714025"/>
            <a:ext cx="4249266" cy="3761799"/>
          </a:xfrm>
          <a:prstGeom prst="rect">
            <a:avLst/>
          </a:prstGeom>
          <a:noFill/>
        </p:spPr>
        <p:txBody>
          <a:bodyPr wrap="square" rtlCol="0">
            <a:spAutoFit/>
          </a:bodyPr>
          <a:lstStyle/>
          <a:p>
            <a:pPr lvl="0">
              <a:lnSpc>
                <a:spcPct val="150000"/>
              </a:lnSpc>
            </a:pPr>
            <a:r>
              <a:rPr lang="en-US" sz="1000" b="1" dirty="0"/>
              <a:t>Faster recovery</a:t>
            </a:r>
            <a:br>
              <a:rPr lang="en-US" sz="1000" dirty="0"/>
            </a:br>
            <a:r>
              <a:rPr lang="en-US" sz="1000" dirty="0"/>
              <a:t>Regarding recovery, Cryotherapy is an essential component but also in the clearance of damaged muscle fibers, which are caused after intensive exercise.</a:t>
            </a:r>
            <a:endParaRPr lang="x-none" sz="1000" dirty="0"/>
          </a:p>
          <a:p>
            <a:pPr lvl="0">
              <a:lnSpc>
                <a:spcPct val="150000"/>
              </a:lnSpc>
            </a:pPr>
            <a:endParaRPr lang="en-US" sz="1000" b="1" dirty="0"/>
          </a:p>
          <a:p>
            <a:pPr lvl="0">
              <a:lnSpc>
                <a:spcPct val="150000"/>
              </a:lnSpc>
            </a:pPr>
            <a:r>
              <a:rPr lang="en-US" sz="1000" b="1" dirty="0"/>
              <a:t>Decrease in muscle tension</a:t>
            </a:r>
            <a:br>
              <a:rPr lang="en-US" sz="1000" dirty="0"/>
            </a:br>
            <a:r>
              <a:rPr lang="en-US" sz="1000" dirty="0"/>
              <a:t>The application of cryogenic temperatures to the muscular system causes a gradual decrease in the temperature of the skeletal muscles and at the same time reduces blood flow through the capillaries. This creates a calming effect at the same time.</a:t>
            </a:r>
            <a:endParaRPr lang="x-none" sz="1000" dirty="0"/>
          </a:p>
          <a:p>
            <a:pPr lvl="0">
              <a:lnSpc>
                <a:spcPct val="150000"/>
              </a:lnSpc>
            </a:pPr>
            <a:endParaRPr lang="en-US" sz="1000" b="1" dirty="0"/>
          </a:p>
          <a:p>
            <a:pPr lvl="0">
              <a:lnSpc>
                <a:spcPct val="150000"/>
              </a:lnSpc>
            </a:pPr>
            <a:r>
              <a:rPr lang="en-US" sz="1000" b="1" dirty="0"/>
              <a:t>Weight reduction</a:t>
            </a:r>
            <a:br>
              <a:rPr lang="en-US" sz="1000" dirty="0"/>
            </a:br>
            <a:r>
              <a:rPr lang="en-US" sz="1000" dirty="0"/>
              <a:t>Another important factor where </a:t>
            </a:r>
            <a:r>
              <a:rPr lang="en-US" sz="1000" dirty="0" err="1"/>
              <a:t>Cryo</a:t>
            </a:r>
            <a:r>
              <a:rPr lang="en-US" sz="1000" dirty="0"/>
              <a:t> stimulation can play an additional role is the boost of metabolism. Short exposure to extremely cold temperatures on a regular basis can stimulate heat production, that is, create an increased metabolism, which has a beneficial effect on weight loss.</a:t>
            </a:r>
            <a:endParaRPr lang="x-none" sz="1000" dirty="0"/>
          </a:p>
          <a:p>
            <a:pPr algn="just">
              <a:lnSpc>
                <a:spcPct val="150000"/>
              </a:lnSpc>
            </a:pPr>
            <a:endParaRPr lang="x-none" sz="1000" dirty="0"/>
          </a:p>
        </p:txBody>
      </p:sp>
      <p:sp>
        <p:nvSpPr>
          <p:cNvPr id="7" name="Tekstvak 6">
            <a:extLst>
              <a:ext uri="{FF2B5EF4-FFF2-40B4-BE49-F238E27FC236}">
                <a16:creationId xmlns:a16="http://schemas.microsoft.com/office/drawing/2014/main" id="{DFD8CA2A-CAC9-465E-924B-84FE205C8A17}"/>
              </a:ext>
            </a:extLst>
          </p:cNvPr>
          <p:cNvSpPr txBox="1"/>
          <p:nvPr/>
        </p:nvSpPr>
        <p:spPr>
          <a:xfrm>
            <a:off x="372318" y="1129015"/>
            <a:ext cx="4032448" cy="3530967"/>
          </a:xfrm>
          <a:prstGeom prst="rect">
            <a:avLst/>
          </a:prstGeom>
          <a:noFill/>
        </p:spPr>
        <p:txBody>
          <a:bodyPr wrap="square" rtlCol="0">
            <a:spAutoFit/>
          </a:bodyPr>
          <a:lstStyle/>
          <a:p>
            <a:pPr>
              <a:lnSpc>
                <a:spcPct val="150000"/>
              </a:lnSpc>
            </a:pPr>
            <a:r>
              <a:rPr lang="en-US" sz="1000" b="1" dirty="0"/>
              <a:t>Anti-inflammatory</a:t>
            </a:r>
            <a:br>
              <a:rPr lang="en-US" sz="1000" dirty="0"/>
            </a:br>
            <a:r>
              <a:rPr lang="en-US" sz="1000" dirty="0"/>
              <a:t>Cryotherapy has a strong antioxidant and anti-inflammatory effect. For that reason, there are also indications that </a:t>
            </a:r>
            <a:r>
              <a:rPr lang="en-US" sz="1000" dirty="0" err="1"/>
              <a:t>Cryo</a:t>
            </a:r>
            <a:r>
              <a:rPr lang="en-US" sz="1000" dirty="0"/>
              <a:t> can be useful in fibromyalgia.</a:t>
            </a:r>
            <a:endParaRPr lang="x-none" sz="1000" dirty="0"/>
          </a:p>
          <a:p>
            <a:pPr lvl="0">
              <a:lnSpc>
                <a:spcPct val="150000"/>
              </a:lnSpc>
            </a:pPr>
            <a:endParaRPr lang="en-US" sz="1000" b="1" dirty="0"/>
          </a:p>
          <a:p>
            <a:pPr lvl="0">
              <a:lnSpc>
                <a:spcPct val="150000"/>
              </a:lnSpc>
            </a:pPr>
            <a:r>
              <a:rPr lang="en-US" sz="1000" b="1" dirty="0"/>
              <a:t>Improvement of skin quality, contribution to cell repair, lasting effect</a:t>
            </a:r>
            <a:br>
              <a:rPr lang="en-US" sz="1000" dirty="0"/>
            </a:br>
            <a:r>
              <a:rPr lang="en-US" sz="1000" dirty="0"/>
              <a:t>Dermatologically, the low temperatures have an improvement on skin quality. The numerous skin benefits are, for example, skin softness, acne prevention, and increased collagen production. </a:t>
            </a:r>
            <a:r>
              <a:rPr lang="en-US" sz="1000" dirty="0" err="1"/>
              <a:t>Cryo</a:t>
            </a:r>
            <a:r>
              <a:rPr lang="en-US" sz="1000" dirty="0"/>
              <a:t> temperatures also induce increased blood circulation and an increase in the number of white blood cells, which leads to an improved immune system. The increased blood circulation ensures that the skin is supplied with sufficient oxygen and nutrients, and also to adequately remove toxic substances.</a:t>
            </a:r>
            <a:endParaRPr lang="x-none" sz="1000" dirty="0"/>
          </a:p>
          <a:p>
            <a:pPr lvl="0">
              <a:lnSpc>
                <a:spcPct val="150000"/>
              </a:lnSpc>
            </a:pPr>
            <a:endParaRPr lang="en-US" sz="1000" b="1" dirty="0"/>
          </a:p>
          <a:p>
            <a:pPr algn="just">
              <a:lnSpc>
                <a:spcPct val="150000"/>
              </a:lnSpc>
            </a:pPr>
            <a:endParaRPr lang="x-none" sz="1000" dirty="0"/>
          </a:p>
        </p:txBody>
      </p:sp>
      <p:sp>
        <p:nvSpPr>
          <p:cNvPr id="8" name="pole tekstowe 1">
            <a:extLst>
              <a:ext uri="{FF2B5EF4-FFF2-40B4-BE49-F238E27FC236}">
                <a16:creationId xmlns:a16="http://schemas.microsoft.com/office/drawing/2014/main" id="{22F873B1-3A5F-4C8A-B4E7-DFB2AFDFF5E5}"/>
              </a:ext>
            </a:extLst>
          </p:cNvPr>
          <p:cNvSpPr txBox="1"/>
          <p:nvPr/>
        </p:nvSpPr>
        <p:spPr>
          <a:xfrm>
            <a:off x="371155" y="587067"/>
            <a:ext cx="3225377" cy="253916"/>
          </a:xfrm>
          <a:prstGeom prst="rect">
            <a:avLst/>
          </a:prstGeom>
          <a:noFill/>
        </p:spPr>
        <p:txBody>
          <a:bodyPr wrap="square" rtlCol="0">
            <a:spAutoFit/>
          </a:bodyPr>
          <a:lstStyle/>
          <a:p>
            <a:r>
              <a:rPr lang="nl-NL" sz="1050" b="1" dirty="0">
                <a:solidFill>
                  <a:schemeClr val="tx2">
                    <a:lumMod val="60000"/>
                    <a:lumOff val="40000"/>
                  </a:schemeClr>
                </a:solidFill>
              </a:rPr>
              <a:t>WHY CRYOTHERAPY?</a:t>
            </a:r>
            <a:endParaRPr lang="pl-PL" sz="1050" b="1" dirty="0">
              <a:solidFill>
                <a:schemeClr val="tx2">
                  <a:lumMod val="60000"/>
                  <a:lumOff val="40000"/>
                </a:schemeClr>
              </a:solidFill>
            </a:endParaRPr>
          </a:p>
        </p:txBody>
      </p:sp>
      <p:sp>
        <p:nvSpPr>
          <p:cNvPr id="2" name="Slide Number Placeholder 1"/>
          <p:cNvSpPr>
            <a:spLocks noGrp="1"/>
          </p:cNvSpPr>
          <p:nvPr>
            <p:ph type="sldNum" sz="quarter" idx="12"/>
          </p:nvPr>
        </p:nvSpPr>
        <p:spPr/>
        <p:txBody>
          <a:bodyPr/>
          <a:lstStyle/>
          <a:p>
            <a:fld id="{58E4940F-8CD3-4E94-A3DE-665FD16A847A}" type="slidenum">
              <a:rPr lang="pl-PL" smtClean="0"/>
              <a:t>7</a:t>
            </a:fld>
            <a:endParaRPr lang="pl-PL"/>
          </a:p>
        </p:txBody>
      </p:sp>
    </p:spTree>
    <p:extLst>
      <p:ext uri="{BB962C8B-B14F-4D97-AF65-F5344CB8AC3E}">
        <p14:creationId xmlns:p14="http://schemas.microsoft.com/office/powerpoint/2010/main" val="2928424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1">
            <a:extLst>
              <a:ext uri="{FF2B5EF4-FFF2-40B4-BE49-F238E27FC236}">
                <a16:creationId xmlns:a16="http://schemas.microsoft.com/office/drawing/2014/main" id="{6198189C-57B4-4BFA-895B-F16305936170}"/>
              </a:ext>
            </a:extLst>
          </p:cNvPr>
          <p:cNvSpPr txBox="1"/>
          <p:nvPr/>
        </p:nvSpPr>
        <p:spPr>
          <a:xfrm>
            <a:off x="2858791" y="483518"/>
            <a:ext cx="3225377" cy="253916"/>
          </a:xfrm>
          <a:prstGeom prst="rect">
            <a:avLst/>
          </a:prstGeom>
          <a:noFill/>
        </p:spPr>
        <p:txBody>
          <a:bodyPr wrap="square" rtlCol="0">
            <a:spAutoFit/>
          </a:bodyPr>
          <a:lstStyle/>
          <a:p>
            <a:pPr algn="ctr"/>
            <a:r>
              <a:rPr lang="nl-NL" sz="1050" b="1" dirty="0">
                <a:solidFill>
                  <a:schemeClr val="tx2">
                    <a:lumMod val="60000"/>
                    <a:lumOff val="40000"/>
                  </a:schemeClr>
                </a:solidFill>
              </a:rPr>
              <a:t>CRYOTHERAPY CLASSIFICATIONS</a:t>
            </a:r>
            <a:endParaRPr lang="pl-PL" sz="1050" b="1" dirty="0">
              <a:solidFill>
                <a:schemeClr val="tx2">
                  <a:lumMod val="60000"/>
                  <a:lumOff val="40000"/>
                </a:schemeClr>
              </a:solidFill>
            </a:endParaRPr>
          </a:p>
        </p:txBody>
      </p:sp>
      <p:pic>
        <p:nvPicPr>
          <p:cNvPr id="6" name="Picture 2" descr="Afbeeldingsresultaat voor cryotherapie">
            <a:extLst>
              <a:ext uri="{FF2B5EF4-FFF2-40B4-BE49-F238E27FC236}">
                <a16:creationId xmlns:a16="http://schemas.microsoft.com/office/drawing/2014/main" id="{82216C11-885D-452A-AFE8-C54288702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6678" y="1116096"/>
            <a:ext cx="3421746" cy="2254686"/>
          </a:xfrm>
          <a:prstGeom prst="rect">
            <a:avLst/>
          </a:prstGeom>
        </p:spPr>
      </p:pic>
      <p:pic>
        <p:nvPicPr>
          <p:cNvPr id="8" name="Afbeelding 7" descr="Afbeelding met binnen, roze, muur, persoon&#10;&#10;Automatisch gegenereerde beschrijving">
            <a:extLst>
              <a:ext uri="{FF2B5EF4-FFF2-40B4-BE49-F238E27FC236}">
                <a16:creationId xmlns:a16="http://schemas.microsoft.com/office/drawing/2014/main" id="{5C23F055-4A0B-497E-AC2A-DC34B20B84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098956"/>
            <a:ext cx="3421745" cy="2278936"/>
          </a:xfrm>
          <a:prstGeom prst="rect">
            <a:avLst/>
          </a:prstGeom>
        </p:spPr>
      </p:pic>
      <p:sp>
        <p:nvSpPr>
          <p:cNvPr id="11" name="Tekstvak 10">
            <a:extLst>
              <a:ext uri="{FF2B5EF4-FFF2-40B4-BE49-F238E27FC236}">
                <a16:creationId xmlns:a16="http://schemas.microsoft.com/office/drawing/2014/main" id="{24CB95C3-21FB-49D4-A775-84271EA39568}"/>
              </a:ext>
            </a:extLst>
          </p:cNvPr>
          <p:cNvSpPr txBox="1"/>
          <p:nvPr/>
        </p:nvSpPr>
        <p:spPr>
          <a:xfrm>
            <a:off x="711763" y="3507854"/>
            <a:ext cx="3509369" cy="1523494"/>
          </a:xfrm>
          <a:prstGeom prst="rect">
            <a:avLst/>
          </a:prstGeom>
          <a:noFill/>
        </p:spPr>
        <p:txBody>
          <a:bodyPr wrap="square" rtlCol="0">
            <a:spAutoFit/>
          </a:bodyPr>
          <a:lstStyle/>
          <a:p>
            <a:pPr algn="ctr">
              <a:lnSpc>
                <a:spcPct val="150000"/>
              </a:lnSpc>
            </a:pPr>
            <a:r>
              <a:rPr lang="nl-NL" sz="1000" b="1" dirty="0" err="1"/>
              <a:t>Cryotherapy</a:t>
            </a:r>
            <a:r>
              <a:rPr lang="nl-NL" sz="1000" b="1" dirty="0"/>
              <a:t> Cabine/</a:t>
            </a:r>
            <a:r>
              <a:rPr lang="nl-NL" sz="1000" b="1" dirty="0" err="1"/>
              <a:t>Chamber</a:t>
            </a:r>
            <a:endParaRPr lang="pl-PL" sz="1000" b="1" dirty="0"/>
          </a:p>
          <a:p>
            <a:pPr algn="ctr">
              <a:lnSpc>
                <a:spcPct val="150000"/>
              </a:lnSpc>
            </a:pPr>
            <a:r>
              <a:rPr lang="nl-NL" sz="1000" dirty="0" err="1"/>
              <a:t>Use</a:t>
            </a:r>
            <a:r>
              <a:rPr lang="nl-NL" sz="1000" dirty="0"/>
              <a:t> of Liquid </a:t>
            </a:r>
            <a:r>
              <a:rPr lang="nl-NL" sz="1000" dirty="0" err="1"/>
              <a:t>Nitrogen</a:t>
            </a:r>
            <a:r>
              <a:rPr lang="nl-NL" sz="1000" dirty="0"/>
              <a:t> </a:t>
            </a:r>
            <a:r>
              <a:rPr lang="nl-NL" sz="1000" dirty="0" err="1"/>
              <a:t>for</a:t>
            </a:r>
            <a:r>
              <a:rPr lang="nl-NL" sz="1000" dirty="0"/>
              <a:t> treatment</a:t>
            </a:r>
          </a:p>
          <a:p>
            <a:pPr algn="ctr">
              <a:lnSpc>
                <a:spcPct val="150000"/>
              </a:lnSpc>
            </a:pPr>
            <a:r>
              <a:rPr lang="nl-NL" sz="1000" dirty="0"/>
              <a:t>Head </a:t>
            </a:r>
            <a:r>
              <a:rPr lang="nl-NL" sz="1000" dirty="0" err="1"/>
              <a:t>and</a:t>
            </a:r>
            <a:r>
              <a:rPr lang="nl-NL" sz="1000" dirty="0"/>
              <a:t> </a:t>
            </a:r>
            <a:r>
              <a:rPr lang="nl-NL" sz="1000" dirty="0" err="1"/>
              <a:t>neck</a:t>
            </a:r>
            <a:r>
              <a:rPr lang="nl-NL" sz="1000" dirty="0"/>
              <a:t> free </a:t>
            </a:r>
            <a:r>
              <a:rPr lang="nl-NL" sz="1000" dirty="0" err="1"/>
              <a:t>from</a:t>
            </a:r>
            <a:r>
              <a:rPr lang="nl-NL" sz="1000" dirty="0"/>
              <a:t> </a:t>
            </a:r>
            <a:r>
              <a:rPr lang="nl-NL" sz="1000" dirty="0" err="1"/>
              <a:t>cold</a:t>
            </a:r>
            <a:endParaRPr lang="nl-NL" sz="1000" dirty="0"/>
          </a:p>
          <a:p>
            <a:pPr algn="ctr">
              <a:lnSpc>
                <a:spcPct val="150000"/>
              </a:lnSpc>
            </a:pPr>
            <a:r>
              <a:rPr lang="nl-NL" sz="1000" dirty="0" err="1"/>
              <a:t>Temperatures</a:t>
            </a:r>
            <a:r>
              <a:rPr lang="nl-NL" sz="1000" dirty="0"/>
              <a:t> up </a:t>
            </a:r>
            <a:r>
              <a:rPr lang="nl-NL" sz="1000" dirty="0" err="1"/>
              <a:t>to</a:t>
            </a:r>
            <a:r>
              <a:rPr lang="nl-NL" sz="1000" dirty="0"/>
              <a:t> -194 °C</a:t>
            </a:r>
          </a:p>
          <a:p>
            <a:pPr algn="ctr">
              <a:lnSpc>
                <a:spcPct val="150000"/>
              </a:lnSpc>
            </a:pPr>
            <a:r>
              <a:rPr lang="nl-NL" sz="1000" dirty="0"/>
              <a:t>Private treatment</a:t>
            </a:r>
            <a:endParaRPr lang="pl-PL" sz="1000" dirty="0"/>
          </a:p>
          <a:p>
            <a:pPr algn="just"/>
            <a:endParaRPr lang="x-none" dirty="0"/>
          </a:p>
        </p:txBody>
      </p:sp>
      <p:sp>
        <p:nvSpPr>
          <p:cNvPr id="12" name="Tekstvak 11">
            <a:extLst>
              <a:ext uri="{FF2B5EF4-FFF2-40B4-BE49-F238E27FC236}">
                <a16:creationId xmlns:a16="http://schemas.microsoft.com/office/drawing/2014/main" id="{7C87CC6B-0C24-4FEB-AD3E-D2DE72F8B62C}"/>
              </a:ext>
            </a:extLst>
          </p:cNvPr>
          <p:cNvSpPr txBox="1"/>
          <p:nvPr/>
        </p:nvSpPr>
        <p:spPr>
          <a:xfrm>
            <a:off x="4966678" y="3507854"/>
            <a:ext cx="3509369" cy="1523494"/>
          </a:xfrm>
          <a:prstGeom prst="rect">
            <a:avLst/>
          </a:prstGeom>
          <a:noFill/>
        </p:spPr>
        <p:txBody>
          <a:bodyPr wrap="square" rtlCol="0">
            <a:spAutoFit/>
          </a:bodyPr>
          <a:lstStyle/>
          <a:p>
            <a:pPr algn="ctr">
              <a:lnSpc>
                <a:spcPct val="150000"/>
              </a:lnSpc>
            </a:pPr>
            <a:r>
              <a:rPr lang="nl-NL" sz="1000" b="1" dirty="0" err="1"/>
              <a:t>Cryotherapy</a:t>
            </a:r>
            <a:r>
              <a:rPr lang="nl-NL" sz="1000" b="1" dirty="0"/>
              <a:t> Sauna</a:t>
            </a:r>
            <a:endParaRPr lang="pl-PL" sz="1000" b="1" dirty="0"/>
          </a:p>
          <a:p>
            <a:pPr algn="ctr">
              <a:lnSpc>
                <a:spcPct val="150000"/>
              </a:lnSpc>
            </a:pPr>
            <a:r>
              <a:rPr lang="nl-NL" sz="1000" dirty="0" err="1"/>
              <a:t>Use</a:t>
            </a:r>
            <a:r>
              <a:rPr lang="nl-NL" sz="1000" dirty="0"/>
              <a:t> of </a:t>
            </a:r>
            <a:r>
              <a:rPr lang="nl-NL" sz="1000" dirty="0" err="1"/>
              <a:t>electricity</a:t>
            </a:r>
            <a:r>
              <a:rPr lang="nl-NL" sz="1000" dirty="0"/>
              <a:t> </a:t>
            </a:r>
            <a:r>
              <a:rPr lang="nl-NL" sz="1000" dirty="0" err="1"/>
              <a:t>for</a:t>
            </a:r>
            <a:r>
              <a:rPr lang="nl-NL" sz="1000" dirty="0"/>
              <a:t> treatment</a:t>
            </a:r>
          </a:p>
          <a:p>
            <a:pPr algn="ctr">
              <a:lnSpc>
                <a:spcPct val="150000"/>
              </a:lnSpc>
            </a:pPr>
            <a:r>
              <a:rPr lang="nl-NL" sz="1000" dirty="0" err="1"/>
              <a:t>Entire</a:t>
            </a:r>
            <a:r>
              <a:rPr lang="nl-NL" sz="1000" dirty="0"/>
              <a:t> body </a:t>
            </a:r>
            <a:r>
              <a:rPr lang="nl-NL" sz="1000" dirty="0" err="1"/>
              <a:t>and</a:t>
            </a:r>
            <a:r>
              <a:rPr lang="nl-NL" sz="1000" dirty="0"/>
              <a:t> </a:t>
            </a:r>
            <a:r>
              <a:rPr lang="nl-NL" sz="1000" dirty="0" err="1"/>
              <a:t>head</a:t>
            </a:r>
            <a:r>
              <a:rPr lang="nl-NL" sz="1000" dirty="0"/>
              <a:t> </a:t>
            </a:r>
            <a:r>
              <a:rPr lang="nl-NL" sz="1000" dirty="0" err="1"/>
              <a:t>exposed</a:t>
            </a:r>
            <a:r>
              <a:rPr lang="nl-NL" sz="1000" dirty="0"/>
              <a:t> </a:t>
            </a:r>
            <a:r>
              <a:rPr lang="nl-NL" sz="1000" dirty="0" err="1"/>
              <a:t>to</a:t>
            </a:r>
            <a:r>
              <a:rPr lang="nl-NL" sz="1000" dirty="0"/>
              <a:t> </a:t>
            </a:r>
            <a:r>
              <a:rPr lang="nl-NL" sz="1000" dirty="0" err="1"/>
              <a:t>cold</a:t>
            </a:r>
            <a:endParaRPr lang="nl-NL" sz="1000" dirty="0"/>
          </a:p>
          <a:p>
            <a:pPr algn="ctr">
              <a:lnSpc>
                <a:spcPct val="150000"/>
              </a:lnSpc>
            </a:pPr>
            <a:r>
              <a:rPr lang="nl-NL" sz="1000" dirty="0" err="1"/>
              <a:t>Temperatures</a:t>
            </a:r>
            <a:r>
              <a:rPr lang="nl-NL" sz="1000" dirty="0"/>
              <a:t> up </a:t>
            </a:r>
            <a:r>
              <a:rPr lang="nl-NL" sz="1000" dirty="0" err="1"/>
              <a:t>to</a:t>
            </a:r>
            <a:r>
              <a:rPr lang="nl-NL" sz="1000" dirty="0"/>
              <a:t> -110 °C (-80°C )</a:t>
            </a:r>
          </a:p>
          <a:p>
            <a:pPr algn="ctr">
              <a:lnSpc>
                <a:spcPct val="150000"/>
              </a:lnSpc>
            </a:pPr>
            <a:r>
              <a:rPr lang="nl-NL" sz="1000" dirty="0"/>
              <a:t>Group treatment</a:t>
            </a:r>
            <a:endParaRPr lang="pl-PL" sz="1000" dirty="0"/>
          </a:p>
          <a:p>
            <a:pPr algn="just"/>
            <a:endParaRPr lang="x-none" dirty="0"/>
          </a:p>
        </p:txBody>
      </p:sp>
      <p:sp>
        <p:nvSpPr>
          <p:cNvPr id="2" name="Slide Number Placeholder 1"/>
          <p:cNvSpPr>
            <a:spLocks noGrp="1"/>
          </p:cNvSpPr>
          <p:nvPr>
            <p:ph type="sldNum" sz="quarter" idx="12"/>
          </p:nvPr>
        </p:nvSpPr>
        <p:spPr/>
        <p:txBody>
          <a:bodyPr/>
          <a:lstStyle/>
          <a:p>
            <a:fld id="{58E4940F-8CD3-4E94-A3DE-665FD16A847A}" type="slidenum">
              <a:rPr lang="pl-PL" smtClean="0"/>
              <a:t>8</a:t>
            </a:fld>
            <a:endParaRPr lang="pl-PL"/>
          </a:p>
        </p:txBody>
      </p:sp>
    </p:spTree>
    <p:extLst>
      <p:ext uri="{BB962C8B-B14F-4D97-AF65-F5344CB8AC3E}">
        <p14:creationId xmlns:p14="http://schemas.microsoft.com/office/powerpoint/2010/main" val="272835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1">
            <a:extLst>
              <a:ext uri="{FF2B5EF4-FFF2-40B4-BE49-F238E27FC236}">
                <a16:creationId xmlns:a16="http://schemas.microsoft.com/office/drawing/2014/main" id="{8909BF4D-31E1-42F7-AEFA-D2616CF72135}"/>
              </a:ext>
            </a:extLst>
          </p:cNvPr>
          <p:cNvSpPr txBox="1"/>
          <p:nvPr/>
        </p:nvSpPr>
        <p:spPr>
          <a:xfrm>
            <a:off x="3950583" y="1707654"/>
            <a:ext cx="3225377" cy="253916"/>
          </a:xfrm>
          <a:prstGeom prst="rect">
            <a:avLst/>
          </a:prstGeom>
          <a:noFill/>
        </p:spPr>
        <p:txBody>
          <a:bodyPr wrap="square" rtlCol="0">
            <a:spAutoFit/>
          </a:bodyPr>
          <a:lstStyle/>
          <a:p>
            <a:r>
              <a:rPr lang="nl-NL" sz="1050" b="1" dirty="0">
                <a:solidFill>
                  <a:schemeClr val="tx2">
                    <a:lumMod val="60000"/>
                    <a:lumOff val="40000"/>
                  </a:schemeClr>
                </a:solidFill>
              </a:rPr>
              <a:t>CRYOTHERAPY BY CRYOSPACE</a:t>
            </a:r>
          </a:p>
        </p:txBody>
      </p:sp>
      <p:pic>
        <p:nvPicPr>
          <p:cNvPr id="3" name="Afbeelding 2" descr="Afbeelding met muur&#10;&#10;Automatisch gegenereerde beschrijving">
            <a:extLst>
              <a:ext uri="{FF2B5EF4-FFF2-40B4-BE49-F238E27FC236}">
                <a16:creationId xmlns:a16="http://schemas.microsoft.com/office/drawing/2014/main" id="{8B8C3990-9CE5-45E5-95C9-B3DF2A77BC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0"/>
            <a:ext cx="3425651" cy="5143500"/>
          </a:xfrm>
          <a:prstGeom prst="rect">
            <a:avLst/>
          </a:prstGeom>
        </p:spPr>
      </p:pic>
      <p:sp>
        <p:nvSpPr>
          <p:cNvPr id="9" name="Tekstvak 8">
            <a:extLst>
              <a:ext uri="{FF2B5EF4-FFF2-40B4-BE49-F238E27FC236}">
                <a16:creationId xmlns:a16="http://schemas.microsoft.com/office/drawing/2014/main" id="{2F386D28-29DE-4FF1-A773-6CCDC7E99494}"/>
              </a:ext>
            </a:extLst>
          </p:cNvPr>
          <p:cNvSpPr txBox="1"/>
          <p:nvPr/>
        </p:nvSpPr>
        <p:spPr>
          <a:xfrm>
            <a:off x="3961646" y="1997180"/>
            <a:ext cx="4498786" cy="1222642"/>
          </a:xfrm>
          <a:prstGeom prst="rect">
            <a:avLst/>
          </a:prstGeom>
          <a:noFill/>
        </p:spPr>
        <p:txBody>
          <a:bodyPr wrap="square" rtlCol="0">
            <a:spAutoFit/>
          </a:bodyPr>
          <a:lstStyle/>
          <a:p>
            <a:pPr>
              <a:lnSpc>
                <a:spcPct val="150000"/>
              </a:lnSpc>
            </a:pPr>
            <a:r>
              <a:rPr lang="en-US" sz="1000" b="1" dirty="0"/>
              <a:t>Personal treatment for optimal results</a:t>
            </a:r>
            <a:br>
              <a:rPr lang="en-US" sz="1000" dirty="0"/>
            </a:br>
            <a:r>
              <a:rPr lang="nl-NL" sz="1000" dirty="0" err="1"/>
              <a:t>With</a:t>
            </a:r>
            <a:r>
              <a:rPr lang="nl-NL" sz="1000" dirty="0"/>
              <a:t> </a:t>
            </a:r>
            <a:r>
              <a:rPr lang="nl-NL" sz="1000" dirty="0" err="1"/>
              <a:t>CryoSpace</a:t>
            </a:r>
            <a:r>
              <a:rPr lang="nl-NL" sz="1000" dirty="0"/>
              <a:t> </a:t>
            </a:r>
            <a:r>
              <a:rPr lang="nl-NL" sz="1000" dirty="0" err="1"/>
              <a:t>you</a:t>
            </a:r>
            <a:r>
              <a:rPr lang="nl-NL" sz="1000" dirty="0"/>
              <a:t> want </a:t>
            </a:r>
            <a:r>
              <a:rPr lang="nl-NL" sz="1000" dirty="0" err="1"/>
              <a:t>to</a:t>
            </a:r>
            <a:r>
              <a:rPr lang="nl-NL" sz="1000" dirty="0"/>
              <a:t> help </a:t>
            </a:r>
            <a:r>
              <a:rPr lang="nl-NL" sz="1000" dirty="0" err="1"/>
              <a:t>your</a:t>
            </a:r>
            <a:r>
              <a:rPr lang="nl-NL" sz="1000" dirty="0"/>
              <a:t> </a:t>
            </a:r>
            <a:r>
              <a:rPr lang="nl-NL" sz="1000" dirty="0" err="1"/>
              <a:t>customers</a:t>
            </a:r>
            <a:r>
              <a:rPr lang="nl-NL" sz="1000" dirty="0"/>
              <a:t> in </a:t>
            </a:r>
            <a:r>
              <a:rPr lang="nl-NL" sz="1000" dirty="0" err="1"/>
              <a:t>the</a:t>
            </a:r>
            <a:r>
              <a:rPr lang="nl-NL" sz="1000" dirty="0"/>
              <a:t> best way </a:t>
            </a:r>
            <a:r>
              <a:rPr lang="nl-NL" sz="1000" dirty="0" err="1"/>
              <a:t>possible</a:t>
            </a:r>
            <a:r>
              <a:rPr lang="nl-NL" sz="1000" dirty="0"/>
              <a:t>. </a:t>
            </a:r>
            <a:r>
              <a:rPr lang="nl-NL" sz="1000" dirty="0" err="1"/>
              <a:t>You</a:t>
            </a:r>
            <a:r>
              <a:rPr lang="nl-NL" sz="1000" dirty="0"/>
              <a:t> are </a:t>
            </a:r>
            <a:r>
              <a:rPr lang="nl-NL" sz="1000" dirty="0" err="1"/>
              <a:t>curious</a:t>
            </a:r>
            <a:r>
              <a:rPr lang="nl-NL" sz="1000" dirty="0"/>
              <a:t> </a:t>
            </a:r>
            <a:r>
              <a:rPr lang="nl-NL" sz="1000" dirty="0" err="1"/>
              <a:t>about</a:t>
            </a:r>
            <a:r>
              <a:rPr lang="nl-NL" sz="1000" dirty="0"/>
              <a:t> </a:t>
            </a:r>
            <a:r>
              <a:rPr lang="nl-NL" sz="1000" dirty="0" err="1"/>
              <a:t>their</a:t>
            </a:r>
            <a:r>
              <a:rPr lang="nl-NL" sz="1000" dirty="0"/>
              <a:t> </a:t>
            </a:r>
            <a:r>
              <a:rPr lang="nl-NL" sz="1000" dirty="0" err="1"/>
              <a:t>problems</a:t>
            </a:r>
            <a:r>
              <a:rPr lang="nl-NL" sz="1000" dirty="0"/>
              <a:t> </a:t>
            </a:r>
            <a:r>
              <a:rPr lang="nl-NL" sz="1000" dirty="0" err="1"/>
              <a:t>and</a:t>
            </a:r>
            <a:r>
              <a:rPr lang="nl-NL" sz="1000" dirty="0"/>
              <a:t> </a:t>
            </a:r>
            <a:r>
              <a:rPr lang="nl-NL" sz="1000" dirty="0" err="1"/>
              <a:t>their</a:t>
            </a:r>
            <a:r>
              <a:rPr lang="nl-NL" sz="1000" dirty="0"/>
              <a:t> goals </a:t>
            </a:r>
            <a:r>
              <a:rPr lang="nl-NL" sz="1000" dirty="0" err="1"/>
              <a:t>and</a:t>
            </a:r>
            <a:r>
              <a:rPr lang="nl-NL" sz="1000" dirty="0"/>
              <a:t> </a:t>
            </a:r>
            <a:r>
              <a:rPr lang="nl-NL" sz="1000" dirty="0" err="1"/>
              <a:t>you</a:t>
            </a:r>
            <a:r>
              <a:rPr lang="nl-NL" sz="1000" dirty="0"/>
              <a:t> </a:t>
            </a:r>
            <a:r>
              <a:rPr lang="nl-NL" sz="1000" dirty="0" err="1"/>
              <a:t>understand</a:t>
            </a:r>
            <a:r>
              <a:rPr lang="nl-NL" sz="1000" dirty="0"/>
              <a:t> </a:t>
            </a:r>
            <a:r>
              <a:rPr lang="nl-NL" sz="1000" dirty="0" err="1"/>
              <a:t>how</a:t>
            </a:r>
            <a:r>
              <a:rPr lang="nl-NL" sz="1000" dirty="0"/>
              <a:t> </a:t>
            </a:r>
            <a:r>
              <a:rPr lang="nl-NL" sz="1000" dirty="0" err="1"/>
              <a:t>cryotherapy</a:t>
            </a:r>
            <a:r>
              <a:rPr lang="nl-NL" sz="1000" dirty="0"/>
              <a:t> </a:t>
            </a:r>
            <a:r>
              <a:rPr lang="nl-NL" sz="1000" dirty="0" err="1"/>
              <a:t>works</a:t>
            </a:r>
            <a:r>
              <a:rPr lang="nl-NL" sz="1000" dirty="0"/>
              <a:t>. In return, </a:t>
            </a:r>
            <a:r>
              <a:rPr lang="nl-NL" sz="1000" dirty="0" err="1"/>
              <a:t>you</a:t>
            </a:r>
            <a:r>
              <a:rPr lang="nl-NL" sz="1000" dirty="0"/>
              <a:t> </a:t>
            </a:r>
            <a:r>
              <a:rPr lang="nl-NL" sz="1000" dirty="0" err="1"/>
              <a:t>can</a:t>
            </a:r>
            <a:r>
              <a:rPr lang="nl-NL" sz="1000" dirty="0"/>
              <a:t> </a:t>
            </a:r>
            <a:r>
              <a:rPr lang="nl-NL" sz="1000" dirty="0" err="1"/>
              <a:t>provide</a:t>
            </a:r>
            <a:r>
              <a:rPr lang="nl-NL" sz="1000" dirty="0"/>
              <a:t> </a:t>
            </a:r>
            <a:r>
              <a:rPr lang="nl-NL" sz="1000" dirty="0" err="1"/>
              <a:t>them</a:t>
            </a:r>
            <a:r>
              <a:rPr lang="nl-NL" sz="1000" dirty="0"/>
              <a:t> </a:t>
            </a:r>
            <a:r>
              <a:rPr lang="nl-NL" sz="1000" dirty="0" err="1"/>
              <a:t>with</a:t>
            </a:r>
            <a:r>
              <a:rPr lang="nl-NL" sz="1000" dirty="0"/>
              <a:t> a </a:t>
            </a:r>
            <a:r>
              <a:rPr lang="nl-NL" sz="1000" dirty="0" err="1"/>
              <a:t>tailored</a:t>
            </a:r>
            <a:r>
              <a:rPr lang="nl-NL" sz="1000" dirty="0"/>
              <a:t> treatment plan </a:t>
            </a:r>
            <a:r>
              <a:rPr lang="nl-NL" sz="1000" dirty="0" err="1"/>
              <a:t>for</a:t>
            </a:r>
            <a:r>
              <a:rPr lang="nl-NL" sz="1000" dirty="0"/>
              <a:t> </a:t>
            </a:r>
            <a:r>
              <a:rPr lang="nl-NL" sz="1000" dirty="0" err="1"/>
              <a:t>their</a:t>
            </a:r>
            <a:r>
              <a:rPr lang="nl-NL" sz="1000" dirty="0"/>
              <a:t> </a:t>
            </a:r>
            <a:r>
              <a:rPr lang="nl-NL" sz="1000" dirty="0" err="1"/>
              <a:t>needs</a:t>
            </a:r>
            <a:r>
              <a:rPr lang="nl-NL" sz="1000" dirty="0"/>
              <a:t> </a:t>
            </a:r>
            <a:r>
              <a:rPr lang="nl-NL" sz="1000" dirty="0" err="1"/>
              <a:t>to</a:t>
            </a:r>
            <a:r>
              <a:rPr lang="nl-NL" sz="1000" dirty="0"/>
              <a:t> get the best </a:t>
            </a:r>
            <a:r>
              <a:rPr lang="nl-NL" sz="1000" dirty="0" err="1"/>
              <a:t>results</a:t>
            </a:r>
            <a:r>
              <a:rPr lang="nl-NL" sz="1000" dirty="0"/>
              <a:t>.</a:t>
            </a:r>
            <a:endParaRPr lang="en-US" sz="1000" b="1" dirty="0"/>
          </a:p>
        </p:txBody>
      </p:sp>
      <p:sp>
        <p:nvSpPr>
          <p:cNvPr id="2" name="Slide Number Placeholder 1"/>
          <p:cNvSpPr>
            <a:spLocks noGrp="1"/>
          </p:cNvSpPr>
          <p:nvPr>
            <p:ph type="sldNum" sz="quarter" idx="12"/>
          </p:nvPr>
        </p:nvSpPr>
        <p:spPr/>
        <p:txBody>
          <a:bodyPr/>
          <a:lstStyle/>
          <a:p>
            <a:fld id="{58E4940F-8CD3-4E94-A3DE-665FD16A847A}" type="slidenum">
              <a:rPr lang="pl-PL" smtClean="0"/>
              <a:t>9</a:t>
            </a:fld>
            <a:endParaRPr lang="pl-PL"/>
          </a:p>
        </p:txBody>
      </p:sp>
    </p:spTree>
    <p:extLst>
      <p:ext uri="{BB962C8B-B14F-4D97-AF65-F5344CB8AC3E}">
        <p14:creationId xmlns:p14="http://schemas.microsoft.com/office/powerpoint/2010/main" val="3720231173"/>
      </p:ext>
    </p:extLst>
  </p:cSld>
  <p:clrMapOvr>
    <a:masterClrMapping/>
  </p:clrMapOvr>
</p:sld>
</file>

<file path=ppt/theme/theme1.xml><?xml version="1.0" encoding="utf-8"?>
<a:theme xmlns:a="http://schemas.openxmlformats.org/drawingml/2006/main" name="cryospace_prezentacja_szablon">
  <a:themeElements>
    <a:clrScheme name="Pragma1">
      <a:dk1>
        <a:sysClr val="windowText" lastClr="000000"/>
      </a:dk1>
      <a:lt1>
        <a:sysClr val="window" lastClr="FFFFFF"/>
      </a:lt1>
      <a:dk2>
        <a:srgbClr val="7F7F7F"/>
      </a:dk2>
      <a:lt2>
        <a:srgbClr val="FFD586"/>
      </a:lt2>
      <a:accent1>
        <a:srgbClr val="40C1A0"/>
      </a:accent1>
      <a:accent2>
        <a:srgbClr val="FF8C74"/>
      </a:accent2>
      <a:accent3>
        <a:srgbClr val="674172"/>
      </a:accent3>
      <a:accent4>
        <a:srgbClr val="58BFD6"/>
      </a:accent4>
      <a:accent5>
        <a:srgbClr val="368BB7"/>
      </a:accent5>
      <a:accent6>
        <a:srgbClr val="FFCAD1"/>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Pragma1">
    <a:dk1>
      <a:sysClr val="windowText" lastClr="000000"/>
    </a:dk1>
    <a:lt1>
      <a:sysClr val="window" lastClr="FFFFFF"/>
    </a:lt1>
    <a:dk2>
      <a:srgbClr val="7F7F7F"/>
    </a:dk2>
    <a:lt2>
      <a:srgbClr val="FFD586"/>
    </a:lt2>
    <a:accent1>
      <a:srgbClr val="40C1A0"/>
    </a:accent1>
    <a:accent2>
      <a:srgbClr val="FF8C74"/>
    </a:accent2>
    <a:accent3>
      <a:srgbClr val="674172"/>
    </a:accent3>
    <a:accent4>
      <a:srgbClr val="58BFD6"/>
    </a:accent4>
    <a:accent5>
      <a:srgbClr val="368BB7"/>
    </a:accent5>
    <a:accent6>
      <a:srgbClr val="FFCAD1"/>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3310</TotalTime>
  <Words>4083</Words>
  <Application>Microsoft Office PowerPoint</Application>
  <PresentationFormat>Pokaz na ekranie (16:9)</PresentationFormat>
  <Paragraphs>370</Paragraphs>
  <Slides>41</Slides>
  <Notes>4</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41</vt:i4>
      </vt:variant>
    </vt:vector>
  </HeadingPairs>
  <TitlesOfParts>
    <vt:vector size="46" baseType="lpstr">
      <vt:lpstr>Arial</vt:lpstr>
      <vt:lpstr>Avenir LT Std 55 Roman</vt:lpstr>
      <vt:lpstr>Calibri</vt:lpstr>
      <vt:lpstr>Wingdings</vt:lpstr>
      <vt:lpstr>cryospace_prezentacja_szablon</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THE COOLEST PLACE ON EARTH</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THE COOLEST PLACE ON EARTH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COOLEST PLACE ON EARTH</dc:title>
  <dc:creator>Joel Out</dc:creator>
  <cp:lastModifiedBy>Hanna Jurkiewicz</cp:lastModifiedBy>
  <cp:revision>92</cp:revision>
  <dcterms:created xsi:type="dcterms:W3CDTF">2019-05-21T13:34:43Z</dcterms:created>
  <dcterms:modified xsi:type="dcterms:W3CDTF">2020-09-02T08:10:40Z</dcterms:modified>
</cp:coreProperties>
</file>