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0544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rgbClr val="05445E"/>
                </a:solidFill>
                <a:latin typeface="Raleway Light"/>
                <a:cs typeface="Raleway Ligh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0544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0544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4091" y="1288796"/>
            <a:ext cx="15299816" cy="741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rgbClr val="05445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39858" y="3618732"/>
            <a:ext cx="15808283" cy="55791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rgbClr val="05445E"/>
                </a:solidFill>
                <a:latin typeface="Raleway Light"/>
                <a:cs typeface="Raleway Ligh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22.jpg"/><Relationship Id="rId8" Type="http://schemas.openxmlformats.org/officeDocument/2006/relationships/image" Target="../media/image23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9136" y="7445048"/>
            <a:ext cx="5476875" cy="1955164"/>
          </a:xfrm>
          <a:prstGeom prst="rect">
            <a:avLst/>
          </a:prstGeom>
        </p:spPr>
        <p:txBody>
          <a:bodyPr wrap="square" lIns="0" tIns="278130" rIns="0" bIns="0" rtlCol="0" vert="horz">
            <a:spAutoFit/>
          </a:bodyPr>
          <a:lstStyle/>
          <a:p>
            <a:pPr marL="12700" marR="5080">
              <a:lnSpc>
                <a:spcPct val="75800"/>
              </a:lnSpc>
              <a:spcBef>
                <a:spcPts val="2190"/>
              </a:spcBef>
            </a:pPr>
            <a:r>
              <a:rPr dirty="0" sz="7200" spc="5" b="1">
                <a:solidFill>
                  <a:srgbClr val="EBFCFF"/>
                </a:solidFill>
                <a:latin typeface="Raleway SemiBold"/>
                <a:cs typeface="Raleway SemiBold"/>
              </a:rPr>
              <a:t>C</a:t>
            </a:r>
            <a:r>
              <a:rPr dirty="0" sz="7200" spc="20" b="1">
                <a:solidFill>
                  <a:srgbClr val="EBFCFF"/>
                </a:solidFill>
                <a:latin typeface="Raleway SemiBold"/>
                <a:cs typeface="Raleway SemiBold"/>
              </a:rPr>
              <a:t>R</a:t>
            </a:r>
            <a:r>
              <a:rPr dirty="0" sz="7200" spc="15" b="1">
                <a:solidFill>
                  <a:srgbClr val="EBFCFF"/>
                </a:solidFill>
                <a:latin typeface="Raleway SemiBold"/>
                <a:cs typeface="Raleway SemiBold"/>
              </a:rPr>
              <a:t>Y</a:t>
            </a:r>
            <a:r>
              <a:rPr dirty="0" sz="7200" spc="20" b="1">
                <a:solidFill>
                  <a:srgbClr val="EBFCFF"/>
                </a:solidFill>
                <a:latin typeface="Raleway SemiBold"/>
                <a:cs typeface="Raleway SemiBold"/>
              </a:rPr>
              <a:t>O</a:t>
            </a:r>
            <a:r>
              <a:rPr dirty="0" sz="7200" spc="5" b="1">
                <a:solidFill>
                  <a:srgbClr val="EBFCFF"/>
                </a:solidFill>
                <a:latin typeface="Raleway SemiBold"/>
                <a:cs typeface="Raleway SemiBold"/>
              </a:rPr>
              <a:t>S</a:t>
            </a:r>
            <a:r>
              <a:rPr dirty="0" sz="7200" spc="-5" b="1">
                <a:solidFill>
                  <a:srgbClr val="EBFCFF"/>
                </a:solidFill>
                <a:latin typeface="Raleway SemiBold"/>
                <a:cs typeface="Raleway SemiBold"/>
              </a:rPr>
              <a:t>P</a:t>
            </a:r>
            <a:r>
              <a:rPr dirty="0" sz="7200" spc="-30" b="1">
                <a:solidFill>
                  <a:srgbClr val="EBFCFF"/>
                </a:solidFill>
                <a:latin typeface="Raleway SemiBold"/>
                <a:cs typeface="Raleway SemiBold"/>
              </a:rPr>
              <a:t>A</a:t>
            </a:r>
            <a:r>
              <a:rPr dirty="0" sz="7200" spc="5" b="1">
                <a:solidFill>
                  <a:srgbClr val="EBFCFF"/>
                </a:solidFill>
                <a:latin typeface="Raleway SemiBold"/>
                <a:cs typeface="Raleway SemiBold"/>
              </a:rPr>
              <a:t>C</a:t>
            </a:r>
            <a:r>
              <a:rPr dirty="0" sz="7200" spc="-10" b="1">
                <a:solidFill>
                  <a:srgbClr val="EBFCFF"/>
                </a:solidFill>
                <a:latin typeface="Raleway SemiBold"/>
                <a:cs typeface="Raleway SemiBold"/>
              </a:rPr>
              <a:t>E  </a:t>
            </a:r>
            <a:r>
              <a:rPr dirty="0" sz="7200" spc="25" b="1">
                <a:solidFill>
                  <a:srgbClr val="EBFCFF"/>
                </a:solidFill>
                <a:latin typeface="Raleway SemiBold"/>
                <a:cs typeface="Raleway SemiBold"/>
              </a:rPr>
              <a:t>HYBRID</a:t>
            </a:r>
            <a:endParaRPr sz="7200">
              <a:latin typeface="Raleway SemiBold"/>
              <a:cs typeface="Raleway Semi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559992"/>
            <a:ext cx="6549390" cy="1562100"/>
          </a:xfrm>
          <a:custGeom>
            <a:avLst/>
            <a:gdLst/>
            <a:ahLst/>
            <a:cxnLst/>
            <a:rect l="l" t="t" r="r" b="b"/>
            <a:pathLst>
              <a:path w="6549390" h="1562100">
                <a:moveTo>
                  <a:pt x="0" y="0"/>
                </a:moveTo>
                <a:lnTo>
                  <a:pt x="6548775" y="0"/>
                </a:lnTo>
                <a:lnTo>
                  <a:pt x="6548775" y="1562099"/>
                </a:lnTo>
                <a:lnTo>
                  <a:pt x="0" y="1562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99136" y="5699106"/>
            <a:ext cx="5397500" cy="1154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9855" marR="5080" indent="-97790">
              <a:lnSpc>
                <a:spcPct val="115700"/>
              </a:lnSpc>
              <a:spcBef>
                <a:spcPts val="100"/>
              </a:spcBef>
            </a:pPr>
            <a:r>
              <a:rPr dirty="0" sz="3200" spc="5" b="1">
                <a:solidFill>
                  <a:srgbClr val="05445E"/>
                </a:solidFill>
                <a:latin typeface="Raleway SemiBold"/>
                <a:cs typeface="Raleway SemiBold"/>
              </a:rPr>
              <a:t>TRAINING </a:t>
            </a:r>
            <a:r>
              <a:rPr dirty="0" sz="3200" spc="-5" b="1">
                <a:solidFill>
                  <a:srgbClr val="05445E"/>
                </a:solidFill>
                <a:latin typeface="Raleway SemiBold"/>
                <a:cs typeface="Raleway SemiBold"/>
              </a:rPr>
              <a:t>FOR</a:t>
            </a:r>
            <a:r>
              <a:rPr dirty="0" sz="3200" spc="-110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3200" b="1">
                <a:solidFill>
                  <a:srgbClr val="05445E"/>
                </a:solidFill>
                <a:latin typeface="Raleway SemiBold"/>
                <a:cs typeface="Raleway SemiBold"/>
              </a:rPr>
              <a:t>OPERATORS  </a:t>
            </a:r>
            <a:r>
              <a:rPr dirty="0" sz="3200" spc="-15" b="1">
                <a:solidFill>
                  <a:srgbClr val="05445E"/>
                </a:solidFill>
                <a:latin typeface="Raleway SemiBold"/>
                <a:cs typeface="Raleway SemiBold"/>
              </a:rPr>
              <a:t>AND</a:t>
            </a:r>
            <a:r>
              <a:rPr dirty="0" sz="3200" spc="-30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3200" spc="-5" b="1">
                <a:solidFill>
                  <a:srgbClr val="05445E"/>
                </a:solidFill>
                <a:latin typeface="Raleway SemiBold"/>
                <a:cs typeface="Raleway SemiBold"/>
              </a:rPr>
              <a:t>USERS</a:t>
            </a:r>
            <a:endParaRPr sz="3200">
              <a:latin typeface="Raleway SemiBold"/>
              <a:cs typeface="Raleway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205010"/>
            <a:ext cx="6727825" cy="4723765"/>
            <a:chOff x="0" y="205010"/>
            <a:chExt cx="6727825" cy="4723765"/>
          </a:xfrm>
        </p:grpSpPr>
        <p:sp>
          <p:nvSpPr>
            <p:cNvPr id="4" name="object 4"/>
            <p:cNvSpPr/>
            <p:nvPr/>
          </p:nvSpPr>
          <p:spPr>
            <a:xfrm>
              <a:off x="0" y="766114"/>
              <a:ext cx="6727825" cy="4162425"/>
            </a:xfrm>
            <a:custGeom>
              <a:avLst/>
              <a:gdLst/>
              <a:ahLst/>
              <a:cxnLst/>
              <a:rect l="l" t="t" r="r" b="b"/>
              <a:pathLst>
                <a:path w="6727825" h="4162425">
                  <a:moveTo>
                    <a:pt x="6727279" y="0"/>
                  </a:moveTo>
                  <a:lnTo>
                    <a:pt x="0" y="0"/>
                  </a:lnTo>
                  <a:lnTo>
                    <a:pt x="0" y="3629901"/>
                  </a:lnTo>
                  <a:lnTo>
                    <a:pt x="0" y="4162425"/>
                  </a:lnTo>
                  <a:lnTo>
                    <a:pt x="6727279" y="4162425"/>
                  </a:lnTo>
                  <a:lnTo>
                    <a:pt x="6727279" y="3629901"/>
                  </a:lnTo>
                  <a:lnTo>
                    <a:pt x="6727279" y="0"/>
                  </a:lnTo>
                  <a:close/>
                </a:path>
              </a:pathLst>
            </a:custGeom>
            <a:solidFill>
              <a:srgbClr val="05445E">
                <a:alpha val="7372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205010"/>
              <a:ext cx="6530340" cy="4191000"/>
            </a:xfrm>
            <a:custGeom>
              <a:avLst/>
              <a:gdLst/>
              <a:ahLst/>
              <a:cxnLst/>
              <a:rect l="l" t="t" r="r" b="b"/>
              <a:pathLst>
                <a:path w="6530340" h="4191000">
                  <a:moveTo>
                    <a:pt x="0" y="0"/>
                  </a:moveTo>
                  <a:lnTo>
                    <a:pt x="6530179" y="0"/>
                  </a:lnTo>
                  <a:lnTo>
                    <a:pt x="6530179" y="4190999"/>
                  </a:lnTo>
                  <a:lnTo>
                    <a:pt x="0" y="4190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0" y="205010"/>
            <a:ext cx="6530340" cy="56134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234315" rIns="0" bIns="0" rtlCol="0" vert="horz">
            <a:spAutoFit/>
          </a:bodyPr>
          <a:lstStyle/>
          <a:p>
            <a:pPr marL="528320">
              <a:lnSpc>
                <a:spcPts val="2570"/>
              </a:lnSpc>
              <a:spcBef>
                <a:spcPts val="1845"/>
              </a:spcBef>
            </a:pPr>
            <a:r>
              <a:rPr dirty="0" sz="2600" spc="15" b="1">
                <a:solidFill>
                  <a:srgbClr val="05445E"/>
                </a:solidFill>
                <a:latin typeface="Raleway SemiBold"/>
                <a:cs typeface="Raleway SemiBold"/>
              </a:rPr>
              <a:t>9</a:t>
            </a:r>
            <a:r>
              <a:rPr dirty="0" sz="2600" spc="15" b="0">
                <a:solidFill>
                  <a:srgbClr val="05445E"/>
                </a:solidFill>
                <a:latin typeface="Raleway Light"/>
                <a:cs typeface="Raleway Light"/>
              </a:rPr>
              <a:t>. </a:t>
            </a:r>
            <a:r>
              <a:rPr dirty="0" sz="26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user enters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600" spc="15" b="0">
                <a:solidFill>
                  <a:srgbClr val="05445E"/>
                </a:solidFill>
                <a:latin typeface="Raleway Light"/>
                <a:cs typeface="Raleway Light"/>
              </a:rPr>
              <a:t>cabin,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</a:t>
            </a:r>
            <a:r>
              <a:rPr dirty="0" sz="2600" spc="-18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600" spc="35" b="0">
                <a:solidFill>
                  <a:srgbClr val="05445E"/>
                </a:solidFill>
                <a:latin typeface="Raleway Light"/>
                <a:cs typeface="Raleway Light"/>
              </a:rPr>
              <a:t>lift</a:t>
            </a:r>
            <a:endParaRPr sz="2600">
              <a:latin typeface="Raleway Light"/>
              <a:cs typeface="Raleway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0" y="766105"/>
            <a:ext cx="6530340" cy="363029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69215" rIns="0" bIns="0" rtlCol="0" vert="horz">
            <a:spAutoFit/>
          </a:bodyPr>
          <a:lstStyle/>
          <a:p>
            <a:pPr algn="ctr" marL="142875" marR="226695">
              <a:lnSpc>
                <a:spcPct val="116900"/>
              </a:lnSpc>
              <a:spcBef>
                <a:spcPts val="545"/>
              </a:spcBef>
            </a:pPr>
            <a:r>
              <a:rPr dirty="0" sz="2600" spc="20" b="0">
                <a:solidFill>
                  <a:srgbClr val="05445E"/>
                </a:solidFill>
                <a:latin typeface="Raleway Light"/>
                <a:cs typeface="Raleway Light"/>
              </a:rPr>
              <a:t>reaches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appropriate level. </a:t>
            </a:r>
            <a:r>
              <a:rPr dirty="0" sz="2600" spc="20" b="1">
                <a:solidFill>
                  <a:srgbClr val="05445E"/>
                </a:solidFill>
                <a:latin typeface="Raleway SemiBold"/>
                <a:cs typeface="Raleway SemiBold"/>
              </a:rPr>
              <a:t>The</a:t>
            </a:r>
            <a:r>
              <a:rPr dirty="0" sz="2600" spc="-85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600" spc="30" b="1">
                <a:solidFill>
                  <a:srgbClr val="05445E"/>
                </a:solidFill>
                <a:latin typeface="Raleway SemiBold"/>
                <a:cs typeface="Raleway SemiBold"/>
              </a:rPr>
              <a:t>operator  </a:t>
            </a:r>
            <a:r>
              <a:rPr dirty="0" sz="2600" spc="20" b="1">
                <a:solidFill>
                  <a:srgbClr val="05445E"/>
                </a:solidFill>
                <a:latin typeface="Raleway SemiBold"/>
                <a:cs typeface="Raleway SemiBold"/>
              </a:rPr>
              <a:t>checks </a:t>
            </a:r>
            <a:r>
              <a:rPr dirty="0" sz="2600" spc="40" b="1">
                <a:solidFill>
                  <a:srgbClr val="05445E"/>
                </a:solidFill>
                <a:latin typeface="Raleway SemiBold"/>
                <a:cs typeface="Raleway SemiBold"/>
              </a:rPr>
              <a:t>if </a:t>
            </a:r>
            <a:r>
              <a:rPr dirty="0" sz="2600" spc="30" b="1">
                <a:solidFill>
                  <a:srgbClr val="05445E"/>
                </a:solidFill>
                <a:latin typeface="Raleway SemiBold"/>
                <a:cs typeface="Raleway SemiBold"/>
              </a:rPr>
              <a:t>the height </a:t>
            </a:r>
            <a:r>
              <a:rPr dirty="0" sz="2600" spc="20" b="1">
                <a:solidFill>
                  <a:srgbClr val="05445E"/>
                </a:solidFill>
                <a:latin typeface="Raleway SemiBold"/>
                <a:cs typeface="Raleway SemiBold"/>
              </a:rPr>
              <a:t>is </a:t>
            </a:r>
            <a:r>
              <a:rPr dirty="0" sz="2600" spc="30" b="1">
                <a:solidFill>
                  <a:srgbClr val="05445E"/>
                </a:solidFill>
                <a:latin typeface="Raleway SemiBold"/>
                <a:cs typeface="Raleway SemiBold"/>
              </a:rPr>
              <a:t>adequate and  </a:t>
            </a:r>
            <a:r>
              <a:rPr dirty="0" sz="2600" spc="25" b="1">
                <a:solidFill>
                  <a:srgbClr val="05445E"/>
                </a:solidFill>
                <a:latin typeface="Raleway SemiBold"/>
                <a:cs typeface="Raleway SemiBold"/>
              </a:rPr>
              <a:t>only </a:t>
            </a:r>
            <a:r>
              <a:rPr dirty="0" sz="2600" spc="30" b="1">
                <a:solidFill>
                  <a:srgbClr val="05445E"/>
                </a:solidFill>
                <a:latin typeface="Raleway SemiBold"/>
                <a:cs typeface="Raleway SemiBold"/>
              </a:rPr>
              <a:t>then the </a:t>
            </a:r>
            <a:r>
              <a:rPr dirty="0" sz="2600" spc="35" b="1">
                <a:solidFill>
                  <a:srgbClr val="05445E"/>
                </a:solidFill>
                <a:latin typeface="Raleway SemiBold"/>
                <a:cs typeface="Raleway SemiBold"/>
              </a:rPr>
              <a:t>treatment </a:t>
            </a:r>
            <a:r>
              <a:rPr dirty="0" sz="2600" spc="25" b="1">
                <a:solidFill>
                  <a:srgbClr val="05445E"/>
                </a:solidFill>
                <a:latin typeface="Raleway SemiBold"/>
                <a:cs typeface="Raleway SemiBold"/>
              </a:rPr>
              <a:t>can </a:t>
            </a:r>
            <a:r>
              <a:rPr dirty="0" sz="2600" spc="20" b="1">
                <a:solidFill>
                  <a:srgbClr val="05445E"/>
                </a:solidFill>
                <a:latin typeface="Raleway SemiBold"/>
                <a:cs typeface="Raleway SemiBold"/>
              </a:rPr>
              <a:t>be  </a:t>
            </a:r>
            <a:r>
              <a:rPr dirty="0" sz="2600" spc="30" b="1">
                <a:solidFill>
                  <a:srgbClr val="05445E"/>
                </a:solidFill>
                <a:latin typeface="Raleway SemiBold"/>
                <a:cs typeface="Raleway SemiBold"/>
              </a:rPr>
              <a:t>started. </a:t>
            </a:r>
            <a:r>
              <a:rPr dirty="0" sz="26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right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height is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600" spc="20" b="0">
                <a:solidFill>
                  <a:srgbClr val="05445E"/>
                </a:solidFill>
                <a:latin typeface="Raleway Light"/>
                <a:cs typeface="Raleway Light"/>
              </a:rPr>
              <a:t>one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in 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which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600" spc="10" b="0">
                <a:solidFill>
                  <a:srgbClr val="05445E"/>
                </a:solidFill>
                <a:latin typeface="Raleway Light"/>
                <a:cs typeface="Raleway Light"/>
              </a:rPr>
              <a:t>user,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standing </a:t>
            </a:r>
            <a:r>
              <a:rPr dirty="0" sz="2600" spc="15" b="0">
                <a:solidFill>
                  <a:srgbClr val="05445E"/>
                </a:solidFill>
                <a:latin typeface="Raleway Light"/>
                <a:cs typeface="Raleway Light"/>
              </a:rPr>
              <a:t>freely,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has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 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arms </a:t>
            </a:r>
            <a:r>
              <a:rPr dirty="0" sz="2600" spc="35" b="0">
                <a:solidFill>
                  <a:srgbClr val="05445E"/>
                </a:solidFill>
                <a:latin typeface="Raleway Light"/>
                <a:cs typeface="Raleway Light"/>
              </a:rPr>
              <a:t>at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height of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upper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flange 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of </a:t>
            </a:r>
            <a:r>
              <a:rPr dirty="0" sz="2600" spc="30" b="0">
                <a:solidFill>
                  <a:srgbClr val="05445E"/>
                </a:solidFill>
                <a:latin typeface="Raleway Light"/>
                <a:cs typeface="Raleway Light"/>
              </a:rPr>
              <a:t>the</a:t>
            </a:r>
            <a:r>
              <a:rPr dirty="0" sz="2600" spc="-4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600" spc="25" b="0">
                <a:solidFill>
                  <a:srgbClr val="05445E"/>
                </a:solidFill>
                <a:latin typeface="Raleway Light"/>
                <a:cs typeface="Raleway Light"/>
              </a:rPr>
              <a:t>cabin.</a:t>
            </a:r>
            <a:endParaRPr sz="2600">
              <a:latin typeface="Raleway Light"/>
              <a:cs typeface="Raleway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249159" cy="10287000"/>
            <a:chOff x="0" y="0"/>
            <a:chExt cx="724915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230440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7249159" cy="10287000"/>
            </a:xfrm>
            <a:custGeom>
              <a:avLst/>
              <a:gdLst/>
              <a:ahLst/>
              <a:cxnLst/>
              <a:rect l="l" t="t" r="r" b="b"/>
              <a:pathLst>
                <a:path w="7249159" h="10287000">
                  <a:moveTo>
                    <a:pt x="1583334" y="10287000"/>
                  </a:moveTo>
                  <a:lnTo>
                    <a:pt x="0" y="8703653"/>
                  </a:lnTo>
                  <a:lnTo>
                    <a:pt x="0" y="10287000"/>
                  </a:lnTo>
                  <a:lnTo>
                    <a:pt x="1583334" y="10287000"/>
                  </a:lnTo>
                  <a:close/>
                </a:path>
                <a:path w="7249159" h="10287000">
                  <a:moveTo>
                    <a:pt x="7248690" y="0"/>
                  </a:moveTo>
                  <a:lnTo>
                    <a:pt x="4442460" y="0"/>
                  </a:lnTo>
                  <a:lnTo>
                    <a:pt x="7248690" y="2806255"/>
                  </a:lnTo>
                  <a:lnTo>
                    <a:pt x="7248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7690122" y="3894342"/>
            <a:ext cx="112186" cy="112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774180" marR="5080">
              <a:lnSpc>
                <a:spcPct val="114199"/>
              </a:lnSpc>
              <a:spcBef>
                <a:spcPts val="100"/>
              </a:spcBef>
            </a:pPr>
            <a:r>
              <a:rPr dirty="0" spc="10"/>
              <a:t>Head </a:t>
            </a:r>
            <a:r>
              <a:rPr dirty="0" spc="15"/>
              <a:t>pointing </a:t>
            </a:r>
            <a:r>
              <a:rPr dirty="0" spc="10"/>
              <a:t>up </a:t>
            </a:r>
            <a:r>
              <a:rPr dirty="0"/>
              <a:t>- </a:t>
            </a:r>
            <a:r>
              <a:rPr dirty="0" spc="10"/>
              <a:t>do </a:t>
            </a:r>
            <a:r>
              <a:rPr dirty="0" spc="20"/>
              <a:t>not inhale the </a:t>
            </a:r>
            <a:r>
              <a:rPr dirty="0" spc="15"/>
              <a:t>nitrogen</a:t>
            </a:r>
            <a:r>
              <a:rPr dirty="0" spc="-195"/>
              <a:t> </a:t>
            </a:r>
            <a:r>
              <a:rPr dirty="0" spc="15"/>
              <a:t>vapour.  </a:t>
            </a:r>
            <a:r>
              <a:rPr dirty="0" spc="10"/>
              <a:t>The </a:t>
            </a:r>
            <a:r>
              <a:rPr dirty="0" spc="15"/>
              <a:t>user has </a:t>
            </a:r>
            <a:r>
              <a:rPr dirty="0" spc="20"/>
              <a:t>to </a:t>
            </a:r>
            <a:r>
              <a:rPr dirty="0" spc="5"/>
              <a:t>move </a:t>
            </a:r>
            <a:r>
              <a:rPr dirty="0" spc="15"/>
              <a:t>around </a:t>
            </a:r>
            <a:r>
              <a:rPr dirty="0" spc="20"/>
              <a:t>without </a:t>
            </a:r>
            <a:r>
              <a:rPr dirty="0" spc="15"/>
              <a:t>touching </a:t>
            </a:r>
            <a:r>
              <a:rPr dirty="0" spc="20"/>
              <a:t>the  </a:t>
            </a:r>
            <a:r>
              <a:rPr dirty="0" spc="15"/>
              <a:t>cabin's</a:t>
            </a:r>
            <a:r>
              <a:rPr dirty="0" spc="-15"/>
              <a:t> </a:t>
            </a:r>
            <a:r>
              <a:rPr dirty="0" spc="20"/>
              <a:t>interior.</a:t>
            </a:r>
          </a:p>
          <a:p>
            <a:pPr marL="6774180" marR="1736725">
              <a:lnSpc>
                <a:spcPct val="114199"/>
              </a:lnSpc>
            </a:pPr>
            <a:r>
              <a:rPr dirty="0" spc="10"/>
              <a:t>Time </a:t>
            </a:r>
            <a:r>
              <a:rPr dirty="0" spc="25"/>
              <a:t>left </a:t>
            </a:r>
            <a:r>
              <a:rPr dirty="0" spc="30"/>
              <a:t>till </a:t>
            </a:r>
            <a:r>
              <a:rPr dirty="0" spc="20"/>
              <a:t>the </a:t>
            </a:r>
            <a:r>
              <a:rPr dirty="0" spc="10"/>
              <a:t>end </a:t>
            </a:r>
            <a:r>
              <a:rPr dirty="0" spc="15"/>
              <a:t>of </a:t>
            </a:r>
            <a:r>
              <a:rPr dirty="0" spc="20"/>
              <a:t>treatment </a:t>
            </a:r>
            <a:r>
              <a:rPr dirty="0" spc="15"/>
              <a:t>has </a:t>
            </a:r>
            <a:r>
              <a:rPr dirty="0" spc="20"/>
              <a:t>to</a:t>
            </a:r>
            <a:r>
              <a:rPr dirty="0" spc="-240"/>
              <a:t> </a:t>
            </a:r>
            <a:r>
              <a:rPr dirty="0" spc="10"/>
              <a:t>be  communicated </a:t>
            </a:r>
            <a:r>
              <a:rPr dirty="0" spc="15"/>
              <a:t>from </a:t>
            </a:r>
            <a:r>
              <a:rPr dirty="0" spc="20"/>
              <a:t>time to</a:t>
            </a:r>
            <a:r>
              <a:rPr dirty="0" spc="-90"/>
              <a:t> </a:t>
            </a:r>
            <a:r>
              <a:rPr dirty="0" spc="20"/>
              <a:t>time.</a:t>
            </a:r>
          </a:p>
          <a:p>
            <a:pPr marL="6774180" marR="970280" indent="93345">
              <a:lnSpc>
                <a:spcPct val="114199"/>
              </a:lnSpc>
            </a:pPr>
            <a:r>
              <a:rPr dirty="0" spc="30"/>
              <a:t>If </a:t>
            </a:r>
            <a:r>
              <a:rPr dirty="0" spc="20"/>
              <a:t>the </a:t>
            </a:r>
            <a:r>
              <a:rPr dirty="0" spc="15"/>
              <a:t>user stops </a:t>
            </a:r>
            <a:r>
              <a:rPr dirty="0" spc="20"/>
              <a:t>talking </a:t>
            </a:r>
            <a:r>
              <a:rPr dirty="0" spc="70"/>
              <a:t>/ </a:t>
            </a:r>
            <a:r>
              <a:rPr dirty="0" spc="15"/>
              <a:t>answering</a:t>
            </a:r>
            <a:r>
              <a:rPr dirty="0" spc="-275"/>
              <a:t> </a:t>
            </a:r>
            <a:r>
              <a:rPr dirty="0" spc="10"/>
              <a:t>questions,  </a:t>
            </a:r>
            <a:r>
              <a:rPr dirty="0" spc="15"/>
              <a:t>operator immediately stops </a:t>
            </a:r>
            <a:r>
              <a:rPr dirty="0" spc="20"/>
              <a:t>the</a:t>
            </a:r>
            <a:r>
              <a:rPr dirty="0" spc="-95"/>
              <a:t> </a:t>
            </a:r>
            <a:r>
              <a:rPr dirty="0" spc="20"/>
              <a:t>treatment.</a:t>
            </a:r>
          </a:p>
          <a:p>
            <a:pPr marL="6774180" marR="579755">
              <a:lnSpc>
                <a:spcPct val="114199"/>
              </a:lnSpc>
            </a:pPr>
            <a:r>
              <a:rPr dirty="0" spc="10"/>
              <a:t>When </a:t>
            </a:r>
            <a:r>
              <a:rPr dirty="0" spc="20"/>
              <a:t>the </a:t>
            </a:r>
            <a:r>
              <a:rPr dirty="0" spc="30"/>
              <a:t>lift </a:t>
            </a:r>
            <a:r>
              <a:rPr dirty="0" spc="10"/>
              <a:t>goes down </a:t>
            </a:r>
            <a:r>
              <a:rPr dirty="0" spc="20"/>
              <a:t>the </a:t>
            </a:r>
            <a:r>
              <a:rPr dirty="0" spc="15"/>
              <a:t>user </a:t>
            </a:r>
            <a:r>
              <a:rPr dirty="0" spc="20"/>
              <a:t>is </a:t>
            </a:r>
            <a:r>
              <a:rPr dirty="0" spc="25"/>
              <a:t>still </a:t>
            </a:r>
            <a:r>
              <a:rPr dirty="0" spc="15"/>
              <a:t>inside</a:t>
            </a:r>
            <a:r>
              <a:rPr dirty="0" spc="-265"/>
              <a:t> </a:t>
            </a:r>
            <a:r>
              <a:rPr dirty="0" spc="20"/>
              <a:t>the  </a:t>
            </a:r>
            <a:r>
              <a:rPr dirty="0" spc="15"/>
              <a:t>cabin.</a:t>
            </a:r>
          </a:p>
          <a:p>
            <a:pPr marL="6774180" marR="610235">
              <a:lnSpc>
                <a:spcPct val="114199"/>
              </a:lnSpc>
              <a:spcBef>
                <a:spcPts val="5"/>
              </a:spcBef>
            </a:pPr>
            <a:r>
              <a:rPr dirty="0" spc="10"/>
              <a:t>The </a:t>
            </a:r>
            <a:r>
              <a:rPr dirty="0" spc="15"/>
              <a:t>operator </a:t>
            </a:r>
            <a:r>
              <a:rPr dirty="0" spc="10"/>
              <a:t>opens </a:t>
            </a:r>
            <a:r>
              <a:rPr dirty="0" spc="20"/>
              <a:t>the </a:t>
            </a:r>
            <a:r>
              <a:rPr dirty="0" spc="10"/>
              <a:t>door only </a:t>
            </a:r>
            <a:r>
              <a:rPr dirty="0" spc="20"/>
              <a:t>after the</a:t>
            </a:r>
            <a:r>
              <a:rPr dirty="0" spc="-180"/>
              <a:t> </a:t>
            </a:r>
            <a:r>
              <a:rPr dirty="0" spc="10"/>
              <a:t>sound  </a:t>
            </a:r>
            <a:r>
              <a:rPr dirty="0" spc="20"/>
              <a:t>signal.</a:t>
            </a:r>
          </a:p>
        </p:txBody>
      </p:sp>
      <p:sp>
        <p:nvSpPr>
          <p:cNvPr id="7" name="object 7"/>
          <p:cNvSpPr/>
          <p:nvPr/>
        </p:nvSpPr>
        <p:spPr>
          <a:xfrm>
            <a:off x="7690122" y="4399181"/>
            <a:ext cx="112186" cy="112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90122" y="5408861"/>
            <a:ext cx="112186" cy="112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90122" y="6418541"/>
            <a:ext cx="112186" cy="112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690122" y="7428221"/>
            <a:ext cx="112186" cy="112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690122" y="8437901"/>
            <a:ext cx="112186" cy="112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523166" y="593746"/>
            <a:ext cx="10205085" cy="241935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95"/>
              </a:spcBef>
              <a:tabLst>
                <a:tab pos="5215255" algn="l"/>
                <a:tab pos="6018530" algn="l"/>
                <a:tab pos="6659245" algn="l"/>
              </a:tabLst>
            </a:pPr>
            <a:r>
              <a:rPr dirty="0" sz="4550" spc="-5"/>
              <a:t>DURING</a:t>
            </a:r>
            <a:r>
              <a:rPr dirty="0" sz="4550" spc="5"/>
              <a:t> </a:t>
            </a:r>
            <a:r>
              <a:rPr dirty="0" sz="4550" spc="-5"/>
              <a:t>THE</a:t>
            </a:r>
            <a:r>
              <a:rPr dirty="0" sz="4550" spc="5"/>
              <a:t> </a:t>
            </a:r>
            <a:r>
              <a:rPr dirty="0" sz="4550" spc="-5"/>
              <a:t>SESSION.	The</a:t>
            </a:r>
            <a:r>
              <a:rPr dirty="0" sz="4550" spc="-80"/>
              <a:t> </a:t>
            </a:r>
            <a:r>
              <a:rPr dirty="0" sz="4550" spc="-5"/>
              <a:t>operator  talks with</a:t>
            </a:r>
            <a:r>
              <a:rPr dirty="0" sz="4550" spc="10"/>
              <a:t> </a:t>
            </a:r>
            <a:r>
              <a:rPr dirty="0" sz="4550" spc="-5"/>
              <a:t>the</a:t>
            </a:r>
            <a:r>
              <a:rPr dirty="0" sz="4550"/>
              <a:t> </a:t>
            </a:r>
            <a:r>
              <a:rPr dirty="0" sz="4550" spc="-5"/>
              <a:t>user	all	the time and  draws attention</a:t>
            </a:r>
            <a:r>
              <a:rPr dirty="0" sz="4550" spc="-10"/>
              <a:t> </a:t>
            </a:r>
            <a:r>
              <a:rPr dirty="0" sz="4550" spc="-5"/>
              <a:t>to:</a:t>
            </a:r>
            <a:endParaRPr sz="45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721975" cy="10287000"/>
            <a:chOff x="0" y="0"/>
            <a:chExt cx="1072197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640694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10721975" cy="10287000"/>
            </a:xfrm>
            <a:custGeom>
              <a:avLst/>
              <a:gdLst/>
              <a:ahLst/>
              <a:cxnLst/>
              <a:rect l="l" t="t" r="r" b="b"/>
              <a:pathLst>
                <a:path w="10721975" h="10287000">
                  <a:moveTo>
                    <a:pt x="647725" y="10286987"/>
                  </a:moveTo>
                  <a:lnTo>
                    <a:pt x="0" y="9639262"/>
                  </a:lnTo>
                  <a:lnTo>
                    <a:pt x="0" y="10286987"/>
                  </a:lnTo>
                  <a:lnTo>
                    <a:pt x="647725" y="10286987"/>
                  </a:lnTo>
                  <a:close/>
                </a:path>
                <a:path w="10721975" h="10287000">
                  <a:moveTo>
                    <a:pt x="10721505" y="0"/>
                  </a:moveTo>
                  <a:lnTo>
                    <a:pt x="8673452" y="0"/>
                  </a:lnTo>
                  <a:lnTo>
                    <a:pt x="10721505" y="2048052"/>
                  </a:lnTo>
                  <a:lnTo>
                    <a:pt x="10721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060988" y="2194088"/>
            <a:ext cx="5611495" cy="4086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  <a:buFont typeface="Arial"/>
              <a:buAutoNum type="arabicPeriod" startAt="10"/>
              <a:tabLst>
                <a:tab pos="626745" algn="l"/>
              </a:tabLst>
            </a:pP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After the session, the user can  stay in cryotherapy outfit or  changes into sports</a:t>
            </a:r>
            <a:r>
              <a:rPr dirty="0" sz="2900" spc="-25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clothing.</a:t>
            </a:r>
            <a:endParaRPr sz="2900">
              <a:latin typeface="Arial"/>
              <a:cs typeface="Arial"/>
            </a:endParaRPr>
          </a:p>
          <a:p>
            <a:pPr marL="12700" marR="46355">
              <a:lnSpc>
                <a:spcPts val="4000"/>
              </a:lnSpc>
              <a:spcBef>
                <a:spcPts val="215"/>
              </a:spcBef>
              <a:buFont typeface="Arial"/>
              <a:buAutoNum type="arabicPeriod" startAt="10"/>
              <a:tabLst>
                <a:tab pos="626745" algn="l"/>
              </a:tabLst>
            </a:pPr>
            <a:r>
              <a:rPr dirty="0" sz="2900">
                <a:solidFill>
                  <a:srgbClr val="05445E"/>
                </a:solidFill>
                <a:latin typeface="Arial"/>
                <a:cs typeface="Arial"/>
              </a:rPr>
              <a:t>A </a:t>
            </a: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moderate physical activity is  recommended for ca. 20</a:t>
            </a:r>
            <a:r>
              <a:rPr dirty="0" sz="2900" spc="-70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minutes.</a:t>
            </a:r>
            <a:endParaRPr sz="2900">
              <a:latin typeface="Arial"/>
              <a:cs typeface="Arial"/>
            </a:endParaRPr>
          </a:p>
          <a:p>
            <a:pPr marL="626110" indent="-614045">
              <a:lnSpc>
                <a:spcPct val="100000"/>
              </a:lnSpc>
              <a:spcBef>
                <a:spcPts val="295"/>
              </a:spcBef>
              <a:buFont typeface="Arial"/>
              <a:buAutoNum type="arabicPeriod" startAt="10"/>
              <a:tabLst>
                <a:tab pos="626745" algn="l"/>
              </a:tabLst>
            </a:pP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Operator closes the valves</a:t>
            </a:r>
            <a:r>
              <a:rPr dirty="0" sz="2900" spc="-80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on</a:t>
            </a:r>
            <a:endParaRPr sz="2900">
              <a:latin typeface="Arial"/>
              <a:cs typeface="Arial"/>
            </a:endParaRPr>
          </a:p>
          <a:p>
            <a:pPr marL="12700" marR="311785">
              <a:lnSpc>
                <a:spcPts val="4000"/>
              </a:lnSpc>
              <a:spcBef>
                <a:spcPts val="219"/>
              </a:spcBef>
            </a:pP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the container after all treatments  are</a:t>
            </a:r>
            <a:r>
              <a:rPr dirty="0" sz="2900" spc="-10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>
                <a:solidFill>
                  <a:srgbClr val="05445E"/>
                </a:solidFill>
                <a:latin typeface="Arial"/>
                <a:cs typeface="Arial"/>
              </a:rPr>
              <a:t>finished.</a:t>
            </a:r>
            <a:endParaRPr sz="29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45134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AFTER</a:t>
            </a:r>
            <a:r>
              <a:rPr dirty="0" spc="-85"/>
              <a:t> </a:t>
            </a:r>
            <a:r>
              <a:rPr dirty="0" spc="-5"/>
              <a:t>TREATMENT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93971" y="5390728"/>
            <a:ext cx="10610850" cy="4162425"/>
          </a:xfrm>
          <a:custGeom>
            <a:avLst/>
            <a:gdLst/>
            <a:ahLst/>
            <a:cxnLst/>
            <a:rect l="l" t="t" r="r" b="b"/>
            <a:pathLst>
              <a:path w="10610850" h="4162425">
                <a:moveTo>
                  <a:pt x="10610850" y="4162425"/>
                </a:moveTo>
                <a:lnTo>
                  <a:pt x="0" y="4162425"/>
                </a:lnTo>
                <a:lnTo>
                  <a:pt x="0" y="0"/>
                </a:lnTo>
                <a:lnTo>
                  <a:pt x="10610850" y="0"/>
                </a:lnTo>
                <a:lnTo>
                  <a:pt x="10610850" y="4162425"/>
                </a:lnTo>
                <a:close/>
              </a:path>
            </a:pathLst>
          </a:custGeom>
          <a:solidFill>
            <a:srgbClr val="05445E">
              <a:alpha val="7372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93971" y="5390728"/>
            <a:ext cx="10220325" cy="3733800"/>
          </a:xfrm>
          <a:prstGeom prst="rect"/>
          <a:solidFill>
            <a:srgbClr val="FFFFFF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5750">
              <a:latin typeface="Times New Roman"/>
              <a:cs typeface="Times New Roman"/>
            </a:endParaRPr>
          </a:p>
          <a:p>
            <a:pPr marL="3146425" marR="867410" indent="-1849755">
              <a:lnSpc>
                <a:spcPct val="100200"/>
              </a:lnSpc>
            </a:pPr>
            <a:r>
              <a:rPr dirty="0" sz="5700" spc="30" b="1">
                <a:latin typeface="Raleway SemiBold"/>
                <a:cs typeface="Raleway SemiBold"/>
              </a:rPr>
              <a:t>PART3 </a:t>
            </a:r>
            <a:r>
              <a:rPr dirty="0" sz="5700" spc="-5" b="1">
                <a:latin typeface="Raleway SemiBold"/>
                <a:cs typeface="Raleway SemiBold"/>
              </a:rPr>
              <a:t>- </a:t>
            </a:r>
            <a:r>
              <a:rPr dirty="0" sz="5700" spc="35" b="1">
                <a:latin typeface="Raleway SemiBold"/>
                <a:cs typeface="Raleway SemiBold"/>
              </a:rPr>
              <a:t>TRAINING</a:t>
            </a:r>
            <a:r>
              <a:rPr dirty="0" sz="5700" spc="-175" b="1">
                <a:latin typeface="Raleway SemiBold"/>
                <a:cs typeface="Raleway SemiBold"/>
              </a:rPr>
              <a:t> </a:t>
            </a:r>
            <a:r>
              <a:rPr dirty="0" sz="5700" spc="25" b="1">
                <a:latin typeface="Raleway SemiBold"/>
                <a:cs typeface="Raleway SemiBold"/>
              </a:rPr>
              <a:t>FOR  OPERATORS</a:t>
            </a:r>
            <a:endParaRPr sz="5700">
              <a:latin typeface="Raleway SemiBold"/>
              <a:cs typeface="Raleway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36330" y="1028700"/>
            <a:ext cx="17030700" cy="8663940"/>
            <a:chOff x="436330" y="1028700"/>
            <a:chExt cx="17030700" cy="8663940"/>
          </a:xfrm>
        </p:grpSpPr>
        <p:sp>
          <p:nvSpPr>
            <p:cNvPr id="4" name="object 4"/>
            <p:cNvSpPr/>
            <p:nvPr/>
          </p:nvSpPr>
          <p:spPr>
            <a:xfrm>
              <a:off x="436321" y="1462633"/>
              <a:ext cx="17030700" cy="8229600"/>
            </a:xfrm>
            <a:custGeom>
              <a:avLst/>
              <a:gdLst/>
              <a:ahLst/>
              <a:cxnLst/>
              <a:rect l="l" t="t" r="r" b="b"/>
              <a:pathLst>
                <a:path w="17030700" h="8229600">
                  <a:moveTo>
                    <a:pt x="17030700" y="0"/>
                  </a:moveTo>
                  <a:lnTo>
                    <a:pt x="0" y="0"/>
                  </a:lnTo>
                  <a:lnTo>
                    <a:pt x="0" y="7300366"/>
                  </a:lnTo>
                  <a:lnTo>
                    <a:pt x="0" y="8229600"/>
                  </a:lnTo>
                  <a:lnTo>
                    <a:pt x="17030700" y="8229600"/>
                  </a:lnTo>
                  <a:lnTo>
                    <a:pt x="17030700" y="7300366"/>
                  </a:lnTo>
                  <a:lnTo>
                    <a:pt x="17030700" y="0"/>
                  </a:lnTo>
                  <a:close/>
                </a:path>
              </a:pathLst>
            </a:custGeom>
            <a:solidFill>
              <a:srgbClr val="05445E">
                <a:alpha val="847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50680" y="1028700"/>
              <a:ext cx="16002000" cy="7734300"/>
            </a:xfrm>
            <a:custGeom>
              <a:avLst/>
              <a:gdLst/>
              <a:ahLst/>
              <a:cxnLst/>
              <a:rect l="l" t="t" r="r" b="b"/>
              <a:pathLst>
                <a:path w="16002000" h="7734300">
                  <a:moveTo>
                    <a:pt x="16002000" y="7734300"/>
                  </a:moveTo>
                  <a:lnTo>
                    <a:pt x="0" y="7734300"/>
                  </a:lnTo>
                  <a:lnTo>
                    <a:pt x="0" y="0"/>
                  </a:lnTo>
                  <a:lnTo>
                    <a:pt x="16002000" y="0"/>
                  </a:lnTo>
                  <a:lnTo>
                    <a:pt x="16002000" y="77343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764379" y="3131717"/>
            <a:ext cx="14690725" cy="3905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In the cases of booking clients with </a:t>
            </a:r>
            <a:r>
              <a:rPr dirty="0" sz="2900" b="1">
                <a:solidFill>
                  <a:srgbClr val="05445E"/>
                </a:solidFill>
                <a:latin typeface="Arial"/>
                <a:cs typeface="Arial"/>
              </a:rPr>
              <a:t>a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few-minute interval between treatments or  when </a:t>
            </a:r>
            <a:r>
              <a:rPr dirty="0" sz="2900" b="1">
                <a:solidFill>
                  <a:srgbClr val="05445E"/>
                </a:solidFill>
                <a:latin typeface="Arial"/>
                <a:cs typeface="Arial"/>
              </a:rPr>
              <a:t>a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given client is late, it is recommended to activate the ECO STAND-BY  function in order to maintain low temperatures inside the cabin. After activating this  function, the automatic blind closes and the electric cooling process</a:t>
            </a:r>
            <a:r>
              <a:rPr dirty="0" sz="2900" spc="-25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begins.</a:t>
            </a: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ECONOMIC VERSION </a:t>
            </a:r>
            <a:r>
              <a:rPr dirty="0" sz="2900" b="1">
                <a:solidFill>
                  <a:srgbClr val="05445E"/>
                </a:solidFill>
                <a:latin typeface="Arial"/>
                <a:cs typeface="Arial"/>
              </a:rPr>
              <a:t>-</a:t>
            </a:r>
            <a:r>
              <a:rPr dirty="0" sz="2900" spc="-10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RECOMMENDED.</a:t>
            </a: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00">
              <a:latin typeface="Arial"/>
              <a:cs typeface="Arial"/>
            </a:endParaRPr>
          </a:p>
          <a:p>
            <a:pPr marL="12700" marR="532765">
              <a:lnSpc>
                <a:spcPts val="3429"/>
              </a:lnSpc>
            </a:pPr>
            <a:r>
              <a:rPr dirty="0" sz="2900" spc="1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operator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can also </a:t>
            </a:r>
            <a:r>
              <a:rPr dirty="0" sz="2900" spc="5" b="1">
                <a:solidFill>
                  <a:srgbClr val="05445E"/>
                </a:solidFill>
                <a:latin typeface="Raleway SemiBold"/>
                <a:cs typeface="Raleway SemiBold"/>
              </a:rPr>
              <a:t>choose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-5" b="1">
                <a:solidFill>
                  <a:srgbClr val="05445E"/>
                </a:solidFill>
                <a:latin typeface="Raleway SemiBold"/>
                <a:cs typeface="Raleway SemiBold"/>
              </a:rPr>
              <a:t>STANDARD STAND-BY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function </a:t>
            </a:r>
            <a:r>
              <a:rPr dirty="0" sz="2900" spc="30" b="1">
                <a:solidFill>
                  <a:srgbClr val="05445E"/>
                </a:solidFill>
                <a:latin typeface="Raleway SemiBold"/>
                <a:cs typeface="Raleway SemiBold"/>
              </a:rPr>
              <a:t>that</a:t>
            </a:r>
            <a:r>
              <a:rPr dirty="0" sz="2900" spc="-315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maintains  low temperatures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inside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cabin </a:t>
            </a:r>
            <a:r>
              <a:rPr dirty="0" sz="2900" spc="25" b="1">
                <a:solidFill>
                  <a:srgbClr val="05445E"/>
                </a:solidFill>
                <a:latin typeface="Raleway SemiBold"/>
                <a:cs typeface="Raleway SemiBold"/>
              </a:rPr>
              <a:t>with liquid</a:t>
            </a:r>
            <a:r>
              <a:rPr dirty="0" sz="2900" spc="-290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nitrogen.</a:t>
            </a:r>
            <a:endParaRPr sz="2900">
              <a:latin typeface="Raleway SemiBold"/>
              <a:cs typeface="Raleway Semi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17459" y="1745996"/>
            <a:ext cx="5628640" cy="741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STAND-BY</a:t>
            </a:r>
            <a:r>
              <a:rPr dirty="0" spc="-85"/>
              <a:t> </a:t>
            </a:r>
            <a:r>
              <a:rPr dirty="0" spc="-5"/>
              <a:t>function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768" y="1347403"/>
            <a:ext cx="17873980" cy="8697595"/>
            <a:chOff x="161768" y="1347403"/>
            <a:chExt cx="17873980" cy="8697595"/>
          </a:xfrm>
        </p:grpSpPr>
        <p:sp>
          <p:nvSpPr>
            <p:cNvPr id="3" name="object 3"/>
            <p:cNvSpPr/>
            <p:nvPr/>
          </p:nvSpPr>
          <p:spPr>
            <a:xfrm>
              <a:off x="161759" y="1462633"/>
              <a:ext cx="17306925" cy="8582025"/>
            </a:xfrm>
            <a:custGeom>
              <a:avLst/>
              <a:gdLst/>
              <a:ahLst/>
              <a:cxnLst/>
              <a:rect l="l" t="t" r="r" b="b"/>
              <a:pathLst>
                <a:path w="17306925" h="8582025">
                  <a:moveTo>
                    <a:pt x="17306925" y="0"/>
                  </a:moveTo>
                  <a:lnTo>
                    <a:pt x="0" y="0"/>
                  </a:lnTo>
                  <a:lnTo>
                    <a:pt x="0" y="8038173"/>
                  </a:lnTo>
                  <a:lnTo>
                    <a:pt x="0" y="8582025"/>
                  </a:lnTo>
                  <a:lnTo>
                    <a:pt x="17306925" y="8582025"/>
                  </a:lnTo>
                  <a:lnTo>
                    <a:pt x="17306925" y="8038173"/>
                  </a:lnTo>
                  <a:lnTo>
                    <a:pt x="17306925" y="0"/>
                  </a:lnTo>
                  <a:close/>
                </a:path>
              </a:pathLst>
            </a:custGeom>
            <a:solidFill>
              <a:srgbClr val="05445E">
                <a:alpha val="847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9149" y="1347403"/>
              <a:ext cx="17726025" cy="8153400"/>
            </a:xfrm>
            <a:custGeom>
              <a:avLst/>
              <a:gdLst/>
              <a:ahLst/>
              <a:cxnLst/>
              <a:rect l="l" t="t" r="r" b="b"/>
              <a:pathLst>
                <a:path w="17726025" h="8153400">
                  <a:moveTo>
                    <a:pt x="17726025" y="8153400"/>
                  </a:moveTo>
                  <a:lnTo>
                    <a:pt x="0" y="8153400"/>
                  </a:lnTo>
                  <a:lnTo>
                    <a:pt x="0" y="0"/>
                  </a:lnTo>
                  <a:lnTo>
                    <a:pt x="17726025" y="0"/>
                  </a:lnTo>
                  <a:lnTo>
                    <a:pt x="17726025" y="8153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33071" y="2020546"/>
            <a:ext cx="5628640" cy="741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STAND-BY</a:t>
            </a:r>
            <a:r>
              <a:rPr dirty="0" spc="-85"/>
              <a:t> </a:t>
            </a:r>
            <a:r>
              <a:rPr dirty="0" spc="-5"/>
              <a:t>function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32395" y="2544700"/>
            <a:ext cx="17436465" cy="6626225"/>
            <a:chOff x="432395" y="2544700"/>
            <a:chExt cx="17436465" cy="6626225"/>
          </a:xfrm>
        </p:grpSpPr>
        <p:sp>
          <p:nvSpPr>
            <p:cNvPr id="7" name="object 7"/>
            <p:cNvSpPr/>
            <p:nvPr/>
          </p:nvSpPr>
          <p:spPr>
            <a:xfrm>
              <a:off x="6156659" y="3944788"/>
              <a:ext cx="6153149" cy="43815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302627" y="5751338"/>
              <a:ext cx="5562600" cy="34194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2296167" y="2544700"/>
              <a:ext cx="5572124" cy="33718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32395" y="3946500"/>
              <a:ext cx="5724525" cy="4381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36330" y="1028700"/>
            <a:ext cx="17030700" cy="8663940"/>
            <a:chOff x="436330" y="1028700"/>
            <a:chExt cx="17030700" cy="8663940"/>
          </a:xfrm>
        </p:grpSpPr>
        <p:sp>
          <p:nvSpPr>
            <p:cNvPr id="4" name="object 4"/>
            <p:cNvSpPr/>
            <p:nvPr/>
          </p:nvSpPr>
          <p:spPr>
            <a:xfrm>
              <a:off x="436321" y="1462633"/>
              <a:ext cx="17030700" cy="8229600"/>
            </a:xfrm>
            <a:custGeom>
              <a:avLst/>
              <a:gdLst/>
              <a:ahLst/>
              <a:cxnLst/>
              <a:rect l="l" t="t" r="r" b="b"/>
              <a:pathLst>
                <a:path w="17030700" h="8229600">
                  <a:moveTo>
                    <a:pt x="17030700" y="0"/>
                  </a:moveTo>
                  <a:lnTo>
                    <a:pt x="0" y="0"/>
                  </a:lnTo>
                  <a:lnTo>
                    <a:pt x="0" y="7795666"/>
                  </a:lnTo>
                  <a:lnTo>
                    <a:pt x="0" y="8229600"/>
                  </a:lnTo>
                  <a:lnTo>
                    <a:pt x="17030700" y="8229600"/>
                  </a:lnTo>
                  <a:lnTo>
                    <a:pt x="17030700" y="7795666"/>
                  </a:lnTo>
                  <a:lnTo>
                    <a:pt x="17030700" y="0"/>
                  </a:lnTo>
                  <a:close/>
                </a:path>
              </a:pathLst>
            </a:custGeom>
            <a:solidFill>
              <a:srgbClr val="05445E">
                <a:alpha val="8666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50680" y="1028700"/>
              <a:ext cx="16002000" cy="8229600"/>
            </a:xfrm>
            <a:custGeom>
              <a:avLst/>
              <a:gdLst/>
              <a:ahLst/>
              <a:cxnLst/>
              <a:rect l="l" t="t" r="r" b="b"/>
              <a:pathLst>
                <a:path w="16002000" h="8229600">
                  <a:moveTo>
                    <a:pt x="16002000" y="8229600"/>
                  </a:moveTo>
                  <a:lnTo>
                    <a:pt x="0" y="8229600"/>
                  </a:lnTo>
                  <a:lnTo>
                    <a:pt x="0" y="0"/>
                  </a:lnTo>
                  <a:lnTo>
                    <a:pt x="16002000" y="0"/>
                  </a:lnTo>
                  <a:lnTo>
                    <a:pt x="16002000" y="8229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407859" y="2939816"/>
            <a:ext cx="14282419" cy="5102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  <a:buAutoNum type="arabicPeriod"/>
              <a:tabLst>
                <a:tab pos="523875" algn="l"/>
                <a:tab pos="524510" algn="l"/>
              </a:tabLst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To start the ECO COOLING schedule for the next days, enter the cooling  schedule tab. Choose the days and time for each cooling start-up, and then press  'Save changes'</a:t>
            </a:r>
            <a:r>
              <a:rPr dirty="0" sz="2900" spc="-10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button.</a:t>
            </a:r>
            <a:endParaRPr sz="2900">
              <a:latin typeface="Arial"/>
              <a:cs typeface="Arial"/>
            </a:endParaRPr>
          </a:p>
          <a:p>
            <a:pPr marL="12700" marR="474980">
              <a:lnSpc>
                <a:spcPts val="4000"/>
              </a:lnSpc>
              <a:spcBef>
                <a:spcPts val="215"/>
              </a:spcBef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The schedule for ECO-COOLING is the priority schedule. It stops drying if it is  activated. Remember not to switch off the device when you plan to activate the  cooling schedule for the next</a:t>
            </a:r>
            <a:r>
              <a:rPr dirty="0" sz="2900" spc="-10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day.</a:t>
            </a: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In case the device reaches the maximum cooling temperature, the</a:t>
            </a:r>
            <a:r>
              <a:rPr dirty="0" sz="2900" spc="-30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automatic</a:t>
            </a: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change from the COOLING function to the ECO STAND-BY function takes</a:t>
            </a:r>
            <a:r>
              <a:rPr dirty="0" sz="2900" spc="-40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place.</a:t>
            </a:r>
            <a:endParaRPr sz="2900">
              <a:latin typeface="Arial"/>
              <a:cs typeface="Arial"/>
            </a:endParaRPr>
          </a:p>
          <a:p>
            <a:pPr marL="523875" indent="-511809">
              <a:lnSpc>
                <a:spcPct val="100000"/>
              </a:lnSpc>
              <a:spcBef>
                <a:spcPts val="520"/>
              </a:spcBef>
              <a:buAutoNum type="arabicPeriod" startAt="2"/>
              <a:tabLst>
                <a:tab pos="523875" algn="l"/>
                <a:tab pos="524510" algn="l"/>
              </a:tabLst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We leave the door</a:t>
            </a:r>
            <a:r>
              <a:rPr dirty="0" sz="2900" spc="-10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closed.</a:t>
            </a:r>
            <a:endParaRPr sz="2900">
              <a:latin typeface="Arial"/>
              <a:cs typeface="Arial"/>
            </a:endParaRPr>
          </a:p>
          <a:p>
            <a:pPr marL="523875" indent="-511809">
              <a:lnSpc>
                <a:spcPct val="100000"/>
              </a:lnSpc>
              <a:spcBef>
                <a:spcPts val="515"/>
              </a:spcBef>
              <a:buAutoNum type="arabicPeriod" startAt="2"/>
              <a:tabLst>
                <a:tab pos="523875" algn="l"/>
                <a:tab pos="524510" algn="l"/>
              </a:tabLst>
            </a:pP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We close the nitrogen inlet valve and the pressure relief valve on the</a:t>
            </a:r>
            <a:r>
              <a:rPr dirty="0" sz="2900" spc="-25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2900" spc="-5" b="1">
                <a:solidFill>
                  <a:srgbClr val="05445E"/>
                </a:solidFill>
                <a:latin typeface="Arial"/>
                <a:cs typeface="Arial"/>
              </a:rPr>
              <a:t>tank.</a:t>
            </a:r>
            <a:endParaRPr sz="29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7859" y="1421922"/>
            <a:ext cx="6259195" cy="741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COOLING</a:t>
            </a:r>
            <a:r>
              <a:rPr dirty="0" spc="-85"/>
              <a:t> </a:t>
            </a:r>
            <a:r>
              <a:rPr dirty="0" spc="-5"/>
              <a:t>SCHEDULE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768" y="615230"/>
            <a:ext cx="18059400" cy="9515475"/>
            <a:chOff x="161768" y="615230"/>
            <a:chExt cx="18059400" cy="9515475"/>
          </a:xfrm>
        </p:grpSpPr>
        <p:sp>
          <p:nvSpPr>
            <p:cNvPr id="3" name="object 3"/>
            <p:cNvSpPr/>
            <p:nvPr/>
          </p:nvSpPr>
          <p:spPr>
            <a:xfrm>
              <a:off x="161759" y="1462645"/>
              <a:ext cx="18059400" cy="8667750"/>
            </a:xfrm>
            <a:custGeom>
              <a:avLst/>
              <a:gdLst/>
              <a:ahLst/>
              <a:cxnLst/>
              <a:rect l="l" t="t" r="r" b="b"/>
              <a:pathLst>
                <a:path w="18059400" h="8667750">
                  <a:moveTo>
                    <a:pt x="18059400" y="0"/>
                  </a:moveTo>
                  <a:lnTo>
                    <a:pt x="0" y="0"/>
                  </a:lnTo>
                  <a:lnTo>
                    <a:pt x="0" y="8201342"/>
                  </a:lnTo>
                  <a:lnTo>
                    <a:pt x="0" y="8667750"/>
                  </a:lnTo>
                  <a:lnTo>
                    <a:pt x="18059400" y="8667750"/>
                  </a:lnTo>
                  <a:lnTo>
                    <a:pt x="18059400" y="8201342"/>
                  </a:lnTo>
                  <a:lnTo>
                    <a:pt x="18059400" y="0"/>
                  </a:lnTo>
                  <a:close/>
                </a:path>
              </a:pathLst>
            </a:custGeom>
            <a:solidFill>
              <a:srgbClr val="05445E">
                <a:alpha val="847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90845" y="615230"/>
              <a:ext cx="17745075" cy="9048750"/>
            </a:xfrm>
            <a:custGeom>
              <a:avLst/>
              <a:gdLst/>
              <a:ahLst/>
              <a:cxnLst/>
              <a:rect l="l" t="t" r="r" b="b"/>
              <a:pathLst>
                <a:path w="17745075" h="9048750">
                  <a:moveTo>
                    <a:pt x="17745075" y="9048750"/>
                  </a:moveTo>
                  <a:lnTo>
                    <a:pt x="0" y="9048750"/>
                  </a:lnTo>
                  <a:lnTo>
                    <a:pt x="0" y="0"/>
                  </a:lnTo>
                  <a:lnTo>
                    <a:pt x="17745075" y="0"/>
                  </a:lnTo>
                  <a:lnTo>
                    <a:pt x="17745075" y="90487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1375" y="2148675"/>
            <a:ext cx="2811145" cy="741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COOLIN</a:t>
            </a:r>
            <a:r>
              <a:rPr dirty="0"/>
              <a:t>G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37279" y="721196"/>
            <a:ext cx="17463135" cy="8406130"/>
            <a:chOff x="437279" y="721196"/>
            <a:chExt cx="17463135" cy="8406130"/>
          </a:xfrm>
        </p:grpSpPr>
        <p:sp>
          <p:nvSpPr>
            <p:cNvPr id="7" name="object 7"/>
            <p:cNvSpPr/>
            <p:nvPr/>
          </p:nvSpPr>
          <p:spPr>
            <a:xfrm>
              <a:off x="437279" y="3696766"/>
              <a:ext cx="7400925" cy="45148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308720" y="721196"/>
              <a:ext cx="7153275" cy="45053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718158" y="4611960"/>
              <a:ext cx="7181850" cy="45148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36330" y="1028700"/>
            <a:ext cx="17030700" cy="7635240"/>
            <a:chOff x="436330" y="1028700"/>
            <a:chExt cx="17030700" cy="7635240"/>
          </a:xfrm>
        </p:grpSpPr>
        <p:sp>
          <p:nvSpPr>
            <p:cNvPr id="4" name="object 4"/>
            <p:cNvSpPr/>
            <p:nvPr/>
          </p:nvSpPr>
          <p:spPr>
            <a:xfrm>
              <a:off x="436321" y="1462645"/>
              <a:ext cx="17030700" cy="7200900"/>
            </a:xfrm>
            <a:custGeom>
              <a:avLst/>
              <a:gdLst/>
              <a:ahLst/>
              <a:cxnLst/>
              <a:rect l="l" t="t" r="r" b="b"/>
              <a:pathLst>
                <a:path w="17030700" h="7200900">
                  <a:moveTo>
                    <a:pt x="17030700" y="0"/>
                  </a:moveTo>
                  <a:lnTo>
                    <a:pt x="0" y="0"/>
                  </a:lnTo>
                  <a:lnTo>
                    <a:pt x="0" y="6309753"/>
                  </a:lnTo>
                  <a:lnTo>
                    <a:pt x="0" y="7200900"/>
                  </a:lnTo>
                  <a:lnTo>
                    <a:pt x="17030700" y="7200900"/>
                  </a:lnTo>
                  <a:lnTo>
                    <a:pt x="17030700" y="6309753"/>
                  </a:lnTo>
                  <a:lnTo>
                    <a:pt x="17030700" y="0"/>
                  </a:lnTo>
                  <a:close/>
                </a:path>
              </a:pathLst>
            </a:custGeom>
            <a:solidFill>
              <a:srgbClr val="05445E">
                <a:alpha val="8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50680" y="1028700"/>
              <a:ext cx="16002000" cy="6743700"/>
            </a:xfrm>
            <a:custGeom>
              <a:avLst/>
              <a:gdLst/>
              <a:ahLst/>
              <a:cxnLst/>
              <a:rect l="l" t="t" r="r" b="b"/>
              <a:pathLst>
                <a:path w="16002000" h="6743700">
                  <a:moveTo>
                    <a:pt x="16002000" y="6743700"/>
                  </a:moveTo>
                  <a:lnTo>
                    <a:pt x="0" y="6743700"/>
                  </a:lnTo>
                  <a:lnTo>
                    <a:pt x="0" y="0"/>
                  </a:lnTo>
                  <a:lnTo>
                    <a:pt x="16002000" y="0"/>
                  </a:lnTo>
                  <a:lnTo>
                    <a:pt x="16002000" y="6743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407859" y="2337638"/>
            <a:ext cx="15224125" cy="4748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780">
              <a:lnSpc>
                <a:spcPct val="114799"/>
              </a:lnSpc>
              <a:spcBef>
                <a:spcPts val="100"/>
              </a:spcBef>
            </a:pP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Select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the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drying function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on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touch panel,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if the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device requires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it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(required after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3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hours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of 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continuous operation).</a:t>
            </a:r>
            <a:endParaRPr sz="3000">
              <a:latin typeface="Arial"/>
              <a:cs typeface="Arial"/>
            </a:endParaRPr>
          </a:p>
          <a:p>
            <a:pPr marL="12700" marR="440690">
              <a:lnSpc>
                <a:spcPts val="4130"/>
              </a:lnSpc>
              <a:spcBef>
                <a:spcPts val="225"/>
              </a:spcBef>
            </a:pP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You can also use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the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DRYING schedule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for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this function. The DRYING schedule works  analogously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to the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COOLING schedule, except that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it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does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not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interrupt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the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operation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of  the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cabin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if it is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activated.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ts val="4130"/>
              </a:lnSpc>
              <a:spcBef>
                <a:spcPts val="5"/>
              </a:spcBef>
            </a:pPr>
            <a:r>
              <a:rPr dirty="0" sz="3000" spc="-5" b="1">
                <a:solidFill>
                  <a:srgbClr val="05445E"/>
                </a:solidFill>
                <a:latin typeface="Arial"/>
                <a:cs typeface="Arial"/>
              </a:rPr>
              <a:t>In </a:t>
            </a:r>
            <a:r>
              <a:rPr dirty="0" sz="3000" spc="-10" b="1">
                <a:solidFill>
                  <a:srgbClr val="05445E"/>
                </a:solidFill>
                <a:latin typeface="Arial"/>
                <a:cs typeface="Arial"/>
              </a:rPr>
              <a:t>case </a:t>
            </a:r>
            <a:r>
              <a:rPr dirty="0" sz="3000" spc="-5" b="1">
                <a:solidFill>
                  <a:srgbClr val="05445E"/>
                </a:solidFill>
                <a:latin typeface="Arial"/>
                <a:cs typeface="Arial"/>
              </a:rPr>
              <a:t>of </a:t>
            </a:r>
            <a:r>
              <a:rPr dirty="0" sz="3000" spc="-10" b="1">
                <a:solidFill>
                  <a:srgbClr val="05445E"/>
                </a:solidFill>
                <a:latin typeface="Arial"/>
                <a:cs typeface="Arial"/>
              </a:rPr>
              <a:t>cooling the cabin during the day using the ECO-COOLING method, drying  </a:t>
            </a:r>
            <a:r>
              <a:rPr dirty="0" sz="3000" spc="-5" b="1">
                <a:solidFill>
                  <a:srgbClr val="05445E"/>
                </a:solidFill>
                <a:latin typeface="Arial"/>
                <a:cs typeface="Arial"/>
              </a:rPr>
              <a:t>is </a:t>
            </a:r>
            <a:r>
              <a:rPr dirty="0" sz="3000" spc="-10" b="1">
                <a:solidFill>
                  <a:srgbClr val="05445E"/>
                </a:solidFill>
                <a:latin typeface="Arial"/>
                <a:cs typeface="Arial"/>
              </a:rPr>
              <a:t>recommended </a:t>
            </a:r>
            <a:r>
              <a:rPr dirty="0" sz="3000" spc="-5" b="1">
                <a:solidFill>
                  <a:srgbClr val="05445E"/>
                </a:solidFill>
                <a:latin typeface="Arial"/>
                <a:cs typeface="Arial"/>
              </a:rPr>
              <a:t>at </a:t>
            </a:r>
            <a:r>
              <a:rPr dirty="0" sz="3000" spc="-10" b="1">
                <a:solidFill>
                  <a:srgbClr val="05445E"/>
                </a:solidFill>
                <a:latin typeface="Arial"/>
                <a:cs typeface="Arial"/>
              </a:rPr>
              <a:t>the end </a:t>
            </a:r>
            <a:r>
              <a:rPr dirty="0" sz="3000" spc="-5" b="1">
                <a:solidFill>
                  <a:srgbClr val="05445E"/>
                </a:solidFill>
                <a:latin typeface="Arial"/>
                <a:cs typeface="Arial"/>
              </a:rPr>
              <a:t>of </a:t>
            </a:r>
            <a:r>
              <a:rPr dirty="0" sz="3000" spc="-10" b="1">
                <a:solidFill>
                  <a:srgbClr val="05445E"/>
                </a:solidFill>
                <a:latin typeface="Arial"/>
                <a:cs typeface="Arial"/>
              </a:rPr>
              <a:t>the</a:t>
            </a:r>
            <a:r>
              <a:rPr dirty="0" sz="3000" spc="10" b="1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3000" spc="-10" b="1">
                <a:solidFill>
                  <a:srgbClr val="05445E"/>
                </a:solidFill>
                <a:latin typeface="Arial"/>
                <a:cs typeface="Arial"/>
              </a:rPr>
              <a:t>day.</a:t>
            </a:r>
            <a:endParaRPr sz="3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Both cooling and drying schedule can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be set in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advance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at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two times </a:t>
            </a:r>
            <a:r>
              <a:rPr dirty="0" sz="3000" spc="-5">
                <a:solidFill>
                  <a:srgbClr val="05445E"/>
                </a:solidFill>
                <a:latin typeface="Arial"/>
                <a:cs typeface="Arial"/>
              </a:rPr>
              <a:t>a</a:t>
            </a:r>
            <a:r>
              <a:rPr dirty="0" sz="3000" spc="80">
                <a:solidFill>
                  <a:srgbClr val="05445E"/>
                </a:solidFill>
                <a:latin typeface="Arial"/>
                <a:cs typeface="Arial"/>
              </a:rPr>
              <a:t> </a:t>
            </a:r>
            <a:r>
              <a:rPr dirty="0" sz="3000" spc="-10">
                <a:solidFill>
                  <a:srgbClr val="05445E"/>
                </a:solidFill>
                <a:latin typeface="Arial"/>
                <a:cs typeface="Arial"/>
              </a:rPr>
              <a:t>day.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7859" y="1421922"/>
            <a:ext cx="2346960" cy="741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DRYIN</a:t>
            </a:r>
            <a:r>
              <a:rPr dirty="0"/>
              <a:t>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72350" y="5143500"/>
            <a:ext cx="9677400" cy="3939540"/>
            <a:chOff x="7372350" y="5143500"/>
            <a:chExt cx="9677400" cy="3939540"/>
          </a:xfrm>
        </p:grpSpPr>
        <p:sp>
          <p:nvSpPr>
            <p:cNvPr id="3" name="object 3"/>
            <p:cNvSpPr/>
            <p:nvPr/>
          </p:nvSpPr>
          <p:spPr>
            <a:xfrm>
              <a:off x="7372350" y="5691746"/>
              <a:ext cx="9677400" cy="3390900"/>
            </a:xfrm>
            <a:custGeom>
              <a:avLst/>
              <a:gdLst/>
              <a:ahLst/>
              <a:cxnLst/>
              <a:rect l="l" t="t" r="r" b="b"/>
              <a:pathLst>
                <a:path w="9677400" h="3390900">
                  <a:moveTo>
                    <a:pt x="9677400" y="0"/>
                  </a:moveTo>
                  <a:lnTo>
                    <a:pt x="0" y="0"/>
                  </a:lnTo>
                  <a:lnTo>
                    <a:pt x="0" y="2804553"/>
                  </a:lnTo>
                  <a:lnTo>
                    <a:pt x="0" y="3390900"/>
                  </a:lnTo>
                  <a:lnTo>
                    <a:pt x="9677400" y="3390900"/>
                  </a:lnTo>
                  <a:lnTo>
                    <a:pt x="9677400" y="2804553"/>
                  </a:lnTo>
                  <a:lnTo>
                    <a:pt x="9677400" y="0"/>
                  </a:lnTo>
                  <a:close/>
                </a:path>
              </a:pathLst>
            </a:custGeom>
            <a:solidFill>
              <a:srgbClr val="05445E">
                <a:alpha val="8392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911179" y="5143500"/>
              <a:ext cx="8686800" cy="3352800"/>
            </a:xfrm>
            <a:custGeom>
              <a:avLst/>
              <a:gdLst/>
              <a:ahLst/>
              <a:cxnLst/>
              <a:rect l="l" t="t" r="r" b="b"/>
              <a:pathLst>
                <a:path w="8686800" h="3352800">
                  <a:moveTo>
                    <a:pt x="8686800" y="3352800"/>
                  </a:moveTo>
                  <a:lnTo>
                    <a:pt x="0" y="3352800"/>
                  </a:lnTo>
                  <a:lnTo>
                    <a:pt x="0" y="0"/>
                  </a:lnTo>
                  <a:lnTo>
                    <a:pt x="8686800" y="0"/>
                  </a:lnTo>
                  <a:lnTo>
                    <a:pt x="8686800" y="335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11179" y="5691745"/>
            <a:ext cx="8686800" cy="2804795"/>
          </a:xfrm>
          <a:prstGeom prst="rect"/>
          <a:solidFill>
            <a:srgbClr val="FFFFFF"/>
          </a:solidFill>
        </p:spPr>
        <p:txBody>
          <a:bodyPr wrap="square" lIns="0" tIns="388620" rIns="0" bIns="0" rtlCol="0" vert="horz">
            <a:spAutoFit/>
          </a:bodyPr>
          <a:lstStyle/>
          <a:p>
            <a:pPr algn="ctr" marR="889635">
              <a:lnSpc>
                <a:spcPct val="100000"/>
              </a:lnSpc>
              <a:spcBef>
                <a:spcPts val="3060"/>
              </a:spcBef>
            </a:pPr>
            <a:r>
              <a:rPr dirty="0" sz="8800" spc="-5"/>
              <a:t>Thank</a:t>
            </a:r>
            <a:r>
              <a:rPr dirty="0" sz="8800" spc="-30"/>
              <a:t> </a:t>
            </a:r>
            <a:r>
              <a:rPr dirty="0" sz="8800" spc="-5"/>
              <a:t>you!</a:t>
            </a:r>
            <a:endParaRPr sz="8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29654" y="2944029"/>
            <a:ext cx="5057775" cy="3362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41641" y="2931751"/>
            <a:ext cx="5076825" cy="338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187524" y="2959055"/>
            <a:ext cx="5172074" cy="3276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06646" y="373700"/>
            <a:ext cx="14611350" cy="2162175"/>
          </a:xfrm>
          <a:custGeom>
            <a:avLst/>
            <a:gdLst/>
            <a:ahLst/>
            <a:cxnLst/>
            <a:rect l="l" t="t" r="r" b="b"/>
            <a:pathLst>
              <a:path w="14611350" h="2162175">
                <a:moveTo>
                  <a:pt x="14611350" y="2162175"/>
                </a:moveTo>
                <a:lnTo>
                  <a:pt x="0" y="2162175"/>
                </a:lnTo>
                <a:lnTo>
                  <a:pt x="0" y="0"/>
                </a:lnTo>
                <a:lnTo>
                  <a:pt x="14611350" y="0"/>
                </a:lnTo>
                <a:lnTo>
                  <a:pt x="14611350" y="2162175"/>
                </a:lnTo>
                <a:close/>
              </a:path>
            </a:pathLst>
          </a:custGeom>
          <a:solidFill>
            <a:srgbClr val="05445E">
              <a:alpha val="9568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50444" y="655603"/>
            <a:ext cx="14373225" cy="1600200"/>
          </a:xfrm>
          <a:prstGeom prst="rect"/>
          <a:solidFill>
            <a:srgbClr val="FFFFFF"/>
          </a:solidFill>
        </p:spPr>
        <p:txBody>
          <a:bodyPr wrap="square" lIns="0" tIns="386080" rIns="0" bIns="0" rtlCol="0" vert="horz">
            <a:spAutoFit/>
          </a:bodyPr>
          <a:lstStyle/>
          <a:p>
            <a:pPr algn="ctr" marL="99060">
              <a:lnSpc>
                <a:spcPct val="100000"/>
              </a:lnSpc>
              <a:spcBef>
                <a:spcPts val="3040"/>
              </a:spcBef>
            </a:pPr>
            <a:r>
              <a:rPr dirty="0" spc="20" b="1">
                <a:latin typeface="Raleway SemiBold"/>
                <a:cs typeface="Raleway SemiBold"/>
              </a:rPr>
              <a:t>PART1 </a:t>
            </a:r>
            <a:r>
              <a:rPr dirty="0" spc="-15" b="1">
                <a:latin typeface="Raleway SemiBold"/>
                <a:cs typeface="Raleway SemiBold"/>
              </a:rPr>
              <a:t>- </a:t>
            </a:r>
            <a:r>
              <a:rPr dirty="0" spc="10" b="1">
                <a:latin typeface="Raleway SemiBold"/>
                <a:cs typeface="Raleway SemiBold"/>
              </a:rPr>
              <a:t>TRAINING </a:t>
            </a:r>
            <a:r>
              <a:rPr dirty="0" b="1">
                <a:latin typeface="Raleway SemiBold"/>
                <a:cs typeface="Raleway SemiBold"/>
              </a:rPr>
              <a:t>FOR</a:t>
            </a:r>
            <a:r>
              <a:rPr dirty="0" spc="-165" b="1">
                <a:latin typeface="Raleway SemiBold"/>
                <a:cs typeface="Raleway SemiBold"/>
              </a:rPr>
              <a:t> </a:t>
            </a:r>
            <a:r>
              <a:rPr dirty="0" b="1">
                <a:latin typeface="Raleway SemiBold"/>
                <a:cs typeface="Raleway SemiBold"/>
              </a:rPr>
              <a:t>OPERATORS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34516" y="6571064"/>
            <a:ext cx="4402455" cy="153479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111125">
              <a:lnSpc>
                <a:spcPct val="100000"/>
              </a:lnSpc>
              <a:spcBef>
                <a:spcPts val="630"/>
              </a:spcBef>
              <a:tabLst>
                <a:tab pos="564515" algn="l"/>
                <a:tab pos="1730375" algn="l"/>
              </a:tabLst>
            </a:pPr>
            <a:r>
              <a:rPr dirty="0" sz="2850" spc="150" b="1">
                <a:solidFill>
                  <a:srgbClr val="05445E"/>
                </a:solidFill>
                <a:latin typeface="Raleway SemiBold"/>
                <a:cs typeface="Raleway SemiBold"/>
              </a:rPr>
              <a:t>2.	</a:t>
            </a:r>
            <a:r>
              <a:rPr dirty="0" sz="2850" spc="185" b="1">
                <a:solidFill>
                  <a:srgbClr val="05445E"/>
                </a:solidFill>
                <a:latin typeface="Raleway SemiBold"/>
                <a:cs typeface="Raleway SemiBold"/>
              </a:rPr>
              <a:t>Open	</a:t>
            </a:r>
            <a:r>
              <a:rPr dirty="0" sz="2850" spc="220" b="1">
                <a:solidFill>
                  <a:srgbClr val="05445E"/>
                </a:solidFill>
                <a:latin typeface="Raleway SemiBold"/>
                <a:cs typeface="Raleway SemiBold"/>
              </a:rPr>
              <a:t>appropriate</a:t>
            </a:r>
            <a:endParaRPr sz="2850">
              <a:latin typeface="Raleway SemiBold"/>
              <a:cs typeface="Raleway SemiBold"/>
            </a:endParaRPr>
          </a:p>
          <a:p>
            <a:pPr marL="373380" marR="5080" indent="-361315">
              <a:lnSpc>
                <a:spcPct val="115799"/>
              </a:lnSpc>
              <a:tabLst>
                <a:tab pos="1409700" algn="l"/>
                <a:tab pos="1966595" algn="l"/>
                <a:tab pos="2183765" algn="l"/>
                <a:tab pos="3929379" algn="l"/>
              </a:tabLst>
            </a:pP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v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a</a:t>
            </a:r>
            <a:r>
              <a:rPr dirty="0" sz="2850" spc="250" b="1">
                <a:solidFill>
                  <a:srgbClr val="05445E"/>
                </a:solidFill>
                <a:latin typeface="Raleway SemiBold"/>
                <a:cs typeface="Raleway SemiBold"/>
              </a:rPr>
              <a:t>l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v</a:t>
            </a:r>
            <a:r>
              <a:rPr dirty="0" sz="2850" spc="225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spc="20" b="1">
                <a:solidFill>
                  <a:srgbClr val="05445E"/>
                </a:solidFill>
                <a:latin typeface="Raleway SemiBold"/>
                <a:cs typeface="Raleway SemiBold"/>
              </a:rPr>
              <a:t>s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a</a:t>
            </a:r>
            <a:r>
              <a:rPr dirty="0" sz="2850" spc="20" b="1">
                <a:solidFill>
                  <a:srgbClr val="05445E"/>
                </a:solidFill>
                <a:latin typeface="Raleway SemiBold"/>
                <a:cs typeface="Raleway SemiBold"/>
              </a:rPr>
              <a:t>s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s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p</a:t>
            </a:r>
            <a:r>
              <a:rPr dirty="0" sz="2850" spc="225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c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i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f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i</a:t>
            </a:r>
            <a:r>
              <a:rPr dirty="0" sz="2850" spc="225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spc="45" b="1">
                <a:solidFill>
                  <a:srgbClr val="05445E"/>
                </a:solidFill>
                <a:latin typeface="Raleway SemiBold"/>
                <a:cs typeface="Raleway SemiBold"/>
              </a:rPr>
              <a:t>d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b</a:t>
            </a:r>
            <a:r>
              <a:rPr dirty="0" sz="2850" spc="15" b="1">
                <a:solidFill>
                  <a:srgbClr val="05445E"/>
                </a:solidFill>
                <a:latin typeface="Raleway SemiBold"/>
                <a:cs typeface="Raleway SemiBold"/>
              </a:rPr>
              <a:t>y  </a:t>
            </a: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nitrogen	supplier.</a:t>
            </a:r>
            <a:endParaRPr sz="2850">
              <a:latin typeface="Raleway SemiBold"/>
              <a:cs typeface="Raleway 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12653" y="6568477"/>
            <a:ext cx="4678045" cy="254063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30"/>
              </a:spcBef>
              <a:tabLst>
                <a:tab pos="1659255" algn="l"/>
              </a:tabLst>
            </a:pPr>
            <a:r>
              <a:rPr dirty="0" sz="2850" spc="210" b="1">
                <a:solidFill>
                  <a:srgbClr val="05445E"/>
                </a:solidFill>
                <a:latin typeface="Raleway SemiBold"/>
                <a:cs typeface="Raleway SemiBold"/>
              </a:rPr>
              <a:t>1.Check	</a:t>
            </a:r>
            <a:r>
              <a:rPr dirty="0" sz="2850" spc="200" b="1">
                <a:solidFill>
                  <a:srgbClr val="05445E"/>
                </a:solidFill>
                <a:latin typeface="Raleway SemiBold"/>
                <a:cs typeface="Raleway SemiBold"/>
              </a:rPr>
              <a:t>power</a:t>
            </a:r>
            <a:endParaRPr sz="2850">
              <a:latin typeface="Raleway SemiBold"/>
              <a:cs typeface="Raleway SemiBold"/>
            </a:endParaRPr>
          </a:p>
          <a:p>
            <a:pPr algn="ctr" marL="12065" marR="5080" indent="-635">
              <a:lnSpc>
                <a:spcPct val="115799"/>
              </a:lnSpc>
              <a:tabLst>
                <a:tab pos="784225" algn="l"/>
                <a:tab pos="1332865" algn="l"/>
                <a:tab pos="2190750" algn="l"/>
                <a:tab pos="2464435" algn="l"/>
                <a:tab pos="2499360" algn="l"/>
                <a:tab pos="3375025" algn="l"/>
                <a:tab pos="3631565" algn="l"/>
                <a:tab pos="4363085" algn="l"/>
              </a:tabLst>
            </a:pP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connection.	</a:t>
            </a:r>
            <a:r>
              <a:rPr dirty="0" sz="2850" spc="185" b="1">
                <a:solidFill>
                  <a:srgbClr val="05445E"/>
                </a:solidFill>
                <a:latin typeface="Raleway SemiBold"/>
                <a:cs typeface="Raleway SemiBold"/>
              </a:rPr>
              <a:t>Make	sure  </a:t>
            </a:r>
            <a:r>
              <a:rPr dirty="0" sz="2850" spc="254" b="1">
                <a:solidFill>
                  <a:srgbClr val="05445E"/>
                </a:solidFill>
                <a:latin typeface="Raleway SemiBold"/>
                <a:cs typeface="Raleway SemiBold"/>
              </a:rPr>
              <a:t>t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h</a:t>
            </a:r>
            <a:r>
              <a:rPr dirty="0" sz="2850" spc="30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50" b="1">
                <a:solidFill>
                  <a:srgbClr val="05445E"/>
                </a:solidFill>
                <a:latin typeface="Raleway SemiBold"/>
                <a:cs typeface="Raleway SemiBold"/>
              </a:rPr>
              <a:t>w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o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r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k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i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n</a:t>
            </a:r>
            <a:r>
              <a:rPr dirty="0" sz="2850" spc="35" b="1">
                <a:solidFill>
                  <a:srgbClr val="05445E"/>
                </a:solidFill>
                <a:latin typeface="Raleway SemiBold"/>
                <a:cs typeface="Raleway SemiBold"/>
              </a:rPr>
              <a:t>g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	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p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r</a:t>
            </a:r>
            <a:r>
              <a:rPr dirty="0" sz="2850" spc="225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ss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u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r</a:t>
            </a:r>
            <a:r>
              <a:rPr dirty="0" sz="2850" spc="30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i</a:t>
            </a:r>
            <a:r>
              <a:rPr dirty="0" sz="2850" spc="10" b="1">
                <a:solidFill>
                  <a:srgbClr val="05445E"/>
                </a:solidFill>
                <a:latin typeface="Raleway SemiBold"/>
                <a:cs typeface="Raleway SemiBold"/>
              </a:rPr>
              <a:t>s  </a:t>
            </a:r>
            <a:r>
              <a:rPr dirty="0" sz="2850" spc="210" b="1">
                <a:solidFill>
                  <a:srgbClr val="05445E"/>
                </a:solidFill>
                <a:latin typeface="Raleway SemiBold"/>
                <a:cs typeface="Raleway SemiBold"/>
              </a:rPr>
              <a:t>1,5bar	</a:t>
            </a:r>
            <a:r>
              <a:rPr dirty="0" sz="2850" spc="175" b="1">
                <a:solidFill>
                  <a:srgbClr val="05445E"/>
                </a:solidFill>
                <a:latin typeface="Raleway SemiBold"/>
                <a:cs typeface="Raleway SemiBold"/>
              </a:rPr>
              <a:t>and	</a:t>
            </a:r>
            <a:r>
              <a:rPr dirty="0" sz="2850" spc="200" b="1">
                <a:solidFill>
                  <a:srgbClr val="05445E"/>
                </a:solidFill>
                <a:latin typeface="Raleway SemiBold"/>
                <a:cs typeface="Raleway SemiBold"/>
              </a:rPr>
              <a:t>there	</a:t>
            </a:r>
            <a:r>
              <a:rPr dirty="0" sz="2850" spc="130" b="1">
                <a:solidFill>
                  <a:srgbClr val="05445E"/>
                </a:solidFill>
                <a:latin typeface="Raleway SemiBold"/>
                <a:cs typeface="Raleway SemiBold"/>
              </a:rPr>
              <a:t>is</a:t>
            </a:r>
            <a:endParaRPr sz="2850">
              <a:latin typeface="Raleway SemiBold"/>
              <a:cs typeface="Raleway SemiBold"/>
            </a:endParaRPr>
          </a:p>
          <a:p>
            <a:pPr algn="ctr" marR="105410">
              <a:lnSpc>
                <a:spcPct val="100000"/>
              </a:lnSpc>
              <a:spcBef>
                <a:spcPts val="540"/>
              </a:spcBef>
              <a:tabLst>
                <a:tab pos="1609725" algn="l"/>
              </a:tabLst>
            </a:pPr>
            <a:r>
              <a:rPr dirty="0" sz="2850" spc="200" b="1">
                <a:solidFill>
                  <a:srgbClr val="05445E"/>
                </a:solidFill>
                <a:latin typeface="Raleway SemiBold"/>
                <a:cs typeface="Raleway SemiBold"/>
              </a:rPr>
              <a:t>enough	</a:t>
            </a: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nitrogen.</a:t>
            </a:r>
            <a:endParaRPr sz="2850">
              <a:latin typeface="Raleway SemiBold"/>
              <a:cs typeface="Raleway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16003" y="6633733"/>
            <a:ext cx="4611370" cy="46609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90245" algn="l"/>
                <a:tab pos="2151380" algn="l"/>
                <a:tab pos="2923540" algn="l"/>
                <a:tab pos="4128770" algn="l"/>
              </a:tabLst>
            </a:pP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3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.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20" b="1">
                <a:solidFill>
                  <a:srgbClr val="05445E"/>
                </a:solidFill>
                <a:latin typeface="Raleway SemiBold"/>
                <a:cs typeface="Raleway SemiBold"/>
              </a:rPr>
              <a:t>S</a:t>
            </a:r>
            <a:r>
              <a:rPr dirty="0" sz="2850" spc="250" b="1">
                <a:solidFill>
                  <a:srgbClr val="05445E"/>
                </a:solidFill>
                <a:latin typeface="Raleway SemiBold"/>
                <a:cs typeface="Raleway SemiBold"/>
              </a:rPr>
              <a:t>w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i</a:t>
            </a:r>
            <a:r>
              <a:rPr dirty="0" sz="2850" spc="254" b="1">
                <a:solidFill>
                  <a:srgbClr val="05445E"/>
                </a:solidFill>
                <a:latin typeface="Raleway SemiBold"/>
                <a:cs typeface="Raleway SemiBold"/>
              </a:rPr>
              <a:t>t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c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h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54" b="1">
                <a:solidFill>
                  <a:srgbClr val="05445E"/>
                </a:solidFill>
                <a:latin typeface="Raleway SemiBold"/>
                <a:cs typeface="Raleway SemiBold"/>
              </a:rPr>
              <a:t>t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h</a:t>
            </a:r>
            <a:r>
              <a:rPr dirty="0" sz="2850" spc="30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c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a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b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i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n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o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n</a:t>
            </a:r>
            <a:endParaRPr sz="2850">
              <a:latin typeface="Raleway SemiBold"/>
              <a:cs typeface="Raleway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01775" y="7074064"/>
            <a:ext cx="4039870" cy="10318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430655" marR="5080" indent="-1418590">
              <a:lnSpc>
                <a:spcPct val="115799"/>
              </a:lnSpc>
              <a:spcBef>
                <a:spcPts val="90"/>
              </a:spcBef>
              <a:tabLst>
                <a:tab pos="1427480" algn="l"/>
                <a:tab pos="2877820" algn="l"/>
                <a:tab pos="3393440" algn="l"/>
              </a:tabLst>
            </a:pP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(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g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r</a:t>
            </a:r>
            <a:r>
              <a:rPr dirty="0" sz="2850" spc="225" b="1">
                <a:solidFill>
                  <a:srgbClr val="05445E"/>
                </a:solidFill>
                <a:latin typeface="Raleway SemiBold"/>
                <a:cs typeface="Raleway SemiBold"/>
              </a:rPr>
              <a:t>ee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n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b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u</a:t>
            </a:r>
            <a:r>
              <a:rPr dirty="0" sz="2850" spc="254" b="1">
                <a:solidFill>
                  <a:srgbClr val="05445E"/>
                </a:solidFill>
                <a:latin typeface="Raleway SemiBold"/>
                <a:cs typeface="Raleway SemiBold"/>
              </a:rPr>
              <a:t>tt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o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n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a</a:t>
            </a:r>
            <a:r>
              <a:rPr dirty="0" sz="2850" spc="60" b="1">
                <a:solidFill>
                  <a:srgbClr val="05445E"/>
                </a:solidFill>
                <a:latin typeface="Raleway SemiBold"/>
                <a:cs typeface="Raleway SemiBold"/>
              </a:rPr>
              <a:t>t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54" b="1">
                <a:solidFill>
                  <a:srgbClr val="05445E"/>
                </a:solidFill>
                <a:latin typeface="Raleway SemiBold"/>
                <a:cs typeface="Raleway SemiBold"/>
              </a:rPr>
              <a:t>t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h</a:t>
            </a:r>
            <a:r>
              <a:rPr dirty="0" sz="2850" spc="20" b="1">
                <a:solidFill>
                  <a:srgbClr val="05445E"/>
                </a:solidFill>
                <a:latin typeface="Raleway SemiBold"/>
                <a:cs typeface="Raleway SemiBold"/>
              </a:rPr>
              <a:t>e  </a:t>
            </a:r>
            <a:r>
              <a:rPr dirty="0" sz="2850" spc="204" b="1">
                <a:solidFill>
                  <a:srgbClr val="05445E"/>
                </a:solidFill>
                <a:latin typeface="Raleway SemiBold"/>
                <a:cs typeface="Raleway SemiBold"/>
              </a:rPr>
              <a:t>back).</a:t>
            </a:r>
            <a:endParaRPr sz="2850">
              <a:latin typeface="Raleway SemiBold"/>
              <a:cs typeface="Raleway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28324" y="3676197"/>
            <a:ext cx="5057774" cy="3362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377496" y="3663918"/>
            <a:ext cx="5076825" cy="338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06646" y="373701"/>
            <a:ext cx="14611350" cy="2162175"/>
          </a:xfrm>
          <a:custGeom>
            <a:avLst/>
            <a:gdLst/>
            <a:ahLst/>
            <a:cxnLst/>
            <a:rect l="l" t="t" r="r" b="b"/>
            <a:pathLst>
              <a:path w="14611350" h="2162175">
                <a:moveTo>
                  <a:pt x="14611350" y="2162175"/>
                </a:moveTo>
                <a:lnTo>
                  <a:pt x="0" y="2162175"/>
                </a:lnTo>
                <a:lnTo>
                  <a:pt x="0" y="0"/>
                </a:lnTo>
                <a:lnTo>
                  <a:pt x="14611350" y="0"/>
                </a:lnTo>
                <a:lnTo>
                  <a:pt x="14611350" y="2162175"/>
                </a:lnTo>
                <a:close/>
              </a:path>
            </a:pathLst>
          </a:custGeom>
          <a:solidFill>
            <a:srgbClr val="05445E">
              <a:alpha val="9568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50444" y="655603"/>
            <a:ext cx="14373225" cy="1600200"/>
          </a:xfrm>
          <a:prstGeom prst="rect"/>
          <a:solidFill>
            <a:srgbClr val="FFFFFF"/>
          </a:solidFill>
        </p:spPr>
        <p:txBody>
          <a:bodyPr wrap="square" lIns="0" tIns="386080" rIns="0" bIns="0" rtlCol="0" vert="horz">
            <a:spAutoFit/>
          </a:bodyPr>
          <a:lstStyle/>
          <a:p>
            <a:pPr algn="ctr" marL="99060">
              <a:lnSpc>
                <a:spcPct val="100000"/>
              </a:lnSpc>
              <a:spcBef>
                <a:spcPts val="3040"/>
              </a:spcBef>
            </a:pPr>
            <a:r>
              <a:rPr dirty="0" spc="20" b="1">
                <a:latin typeface="Raleway SemiBold"/>
                <a:cs typeface="Raleway SemiBold"/>
              </a:rPr>
              <a:t>PART1 </a:t>
            </a:r>
            <a:r>
              <a:rPr dirty="0" spc="-15" b="1">
                <a:latin typeface="Raleway SemiBold"/>
                <a:cs typeface="Raleway SemiBold"/>
              </a:rPr>
              <a:t>- </a:t>
            </a:r>
            <a:r>
              <a:rPr dirty="0" spc="10" b="1">
                <a:latin typeface="Raleway SemiBold"/>
                <a:cs typeface="Raleway SemiBold"/>
              </a:rPr>
              <a:t>TRAINING </a:t>
            </a:r>
            <a:r>
              <a:rPr dirty="0" b="1">
                <a:latin typeface="Raleway SemiBold"/>
                <a:cs typeface="Raleway SemiBold"/>
              </a:rPr>
              <a:t>FOR</a:t>
            </a:r>
            <a:r>
              <a:rPr dirty="0" spc="-165" b="1">
                <a:latin typeface="Raleway SemiBold"/>
                <a:cs typeface="Raleway SemiBold"/>
              </a:rPr>
              <a:t> </a:t>
            </a:r>
            <a:r>
              <a:rPr dirty="0" b="1">
                <a:latin typeface="Raleway SemiBold"/>
                <a:cs typeface="Raleway SemiBold"/>
              </a:rPr>
              <a:t>OPERATORS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157928" y="7596715"/>
            <a:ext cx="3514090" cy="15347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15799"/>
              </a:lnSpc>
              <a:spcBef>
                <a:spcPts val="90"/>
              </a:spcBef>
              <a:tabLst>
                <a:tab pos="462280" algn="l"/>
                <a:tab pos="1463040" algn="l"/>
                <a:tab pos="1807210" algn="l"/>
                <a:tab pos="1990089" algn="l"/>
                <a:tab pos="2578735" algn="l"/>
              </a:tabLst>
            </a:pPr>
            <a:r>
              <a:rPr dirty="0" sz="2850" spc="225" b="1">
                <a:solidFill>
                  <a:srgbClr val="05445E"/>
                </a:solidFill>
                <a:latin typeface="Raleway SemiBold"/>
                <a:cs typeface="Raleway SemiBold"/>
              </a:rPr>
              <a:t>5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.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25" b="1">
                <a:solidFill>
                  <a:srgbClr val="05445E"/>
                </a:solidFill>
                <a:latin typeface="Raleway SemiBold"/>
                <a:cs typeface="Raleway SemiBold"/>
              </a:rPr>
              <a:t>T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o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u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c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h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54" b="1">
                <a:solidFill>
                  <a:srgbClr val="05445E"/>
                </a:solidFill>
                <a:latin typeface="Raleway SemiBold"/>
                <a:cs typeface="Raleway SemiBold"/>
              </a:rPr>
              <a:t>t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h</a:t>
            </a:r>
            <a:r>
              <a:rPr dirty="0" sz="2850" spc="30" b="1">
                <a:solidFill>
                  <a:srgbClr val="05445E"/>
                </a:solidFill>
                <a:latin typeface="Raleway SemiBold"/>
                <a:cs typeface="Raleway SemiBold"/>
              </a:rPr>
              <a:t>e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310" b="1">
                <a:solidFill>
                  <a:srgbClr val="05445E"/>
                </a:solidFill>
                <a:latin typeface="Raleway SemiBold"/>
                <a:cs typeface="Raleway SemiBold"/>
              </a:rPr>
              <a:t>"</a:t>
            </a:r>
            <a:r>
              <a:rPr dirty="0" sz="2850" spc="235" b="1">
                <a:solidFill>
                  <a:srgbClr val="05445E"/>
                </a:solidFill>
                <a:latin typeface="Raleway SemiBold"/>
                <a:cs typeface="Raleway SemiBold"/>
              </a:rPr>
              <a:t>O</a:t>
            </a:r>
            <a:r>
              <a:rPr dirty="0" sz="2850" spc="210" b="1">
                <a:solidFill>
                  <a:srgbClr val="05445E"/>
                </a:solidFill>
                <a:latin typeface="Raleway SemiBold"/>
                <a:cs typeface="Raleway SemiBold"/>
              </a:rPr>
              <a:t>N</a:t>
            </a:r>
            <a:r>
              <a:rPr dirty="0" sz="2850" spc="90" b="1">
                <a:solidFill>
                  <a:srgbClr val="05445E"/>
                </a:solidFill>
                <a:latin typeface="Raleway SemiBold"/>
                <a:cs typeface="Raleway SemiBold"/>
              </a:rPr>
              <a:t>"  </a:t>
            </a:r>
            <a:r>
              <a:rPr dirty="0" sz="2850" spc="210" b="1">
                <a:solidFill>
                  <a:srgbClr val="05445E"/>
                </a:solidFill>
                <a:latin typeface="Raleway SemiBold"/>
                <a:cs typeface="Raleway SemiBold"/>
              </a:rPr>
              <a:t>button	</a:t>
            </a:r>
            <a:r>
              <a:rPr dirty="0" sz="2850" spc="145" b="1">
                <a:solidFill>
                  <a:srgbClr val="05445E"/>
                </a:solidFill>
                <a:latin typeface="Raleway SemiBold"/>
                <a:cs typeface="Raleway SemiBold"/>
              </a:rPr>
              <a:t>to	</a:t>
            </a:r>
            <a:r>
              <a:rPr dirty="0" sz="2850" spc="204" b="1">
                <a:solidFill>
                  <a:srgbClr val="05445E"/>
                </a:solidFill>
                <a:latin typeface="Raleway SemiBold"/>
                <a:cs typeface="Raleway SemiBold"/>
              </a:rPr>
              <a:t>start</a:t>
            </a:r>
            <a:endParaRPr sz="2850">
              <a:latin typeface="Raleway SemiBold"/>
              <a:cs typeface="Raleway SemiBold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operation</a:t>
            </a:r>
            <a:endParaRPr sz="2850">
              <a:latin typeface="Raleway SemiBold"/>
              <a:cs typeface="Raleway 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33690" y="7596715"/>
            <a:ext cx="3049270" cy="10318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92710">
              <a:lnSpc>
                <a:spcPct val="115799"/>
              </a:lnSpc>
              <a:spcBef>
                <a:spcPts val="90"/>
              </a:spcBef>
              <a:tabLst>
                <a:tab pos="561340" algn="l"/>
                <a:tab pos="1901825" algn="l"/>
                <a:tab pos="2157095" algn="l"/>
              </a:tabLst>
            </a:pPr>
            <a:r>
              <a:rPr dirty="0" sz="2850" spc="140" b="1">
                <a:solidFill>
                  <a:srgbClr val="05445E"/>
                </a:solidFill>
                <a:latin typeface="Raleway SemiBold"/>
                <a:cs typeface="Raleway SemiBold"/>
              </a:rPr>
              <a:t>4.	</a:t>
            </a:r>
            <a:r>
              <a:rPr dirty="0" sz="2850" spc="204" b="1">
                <a:solidFill>
                  <a:srgbClr val="05445E"/>
                </a:solidFill>
                <a:latin typeface="Raleway SemiBold"/>
                <a:cs typeface="Raleway SemiBold"/>
              </a:rPr>
              <a:t>Login:	</a:t>
            </a:r>
            <a:r>
              <a:rPr dirty="0" sz="2850" spc="170" b="1">
                <a:solidFill>
                  <a:srgbClr val="05445E"/>
                </a:solidFill>
                <a:latin typeface="Raleway SemiBold"/>
                <a:cs typeface="Raleway SemiBold"/>
              </a:rPr>
              <a:t>USER  </a:t>
            </a: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P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a</a:t>
            </a:r>
            <a:r>
              <a:rPr dirty="0" sz="2850" spc="215" b="1">
                <a:solidFill>
                  <a:srgbClr val="05445E"/>
                </a:solidFill>
                <a:latin typeface="Raleway SemiBold"/>
                <a:cs typeface="Raleway SemiBold"/>
              </a:rPr>
              <a:t>ss</a:t>
            </a:r>
            <a:r>
              <a:rPr dirty="0" sz="2850" spc="250" b="1">
                <a:solidFill>
                  <a:srgbClr val="05445E"/>
                </a:solidFill>
                <a:latin typeface="Raleway SemiBold"/>
                <a:cs typeface="Raleway SemiBold"/>
              </a:rPr>
              <a:t>w</a:t>
            </a:r>
            <a:r>
              <a:rPr dirty="0" sz="2850" spc="229" b="1">
                <a:solidFill>
                  <a:srgbClr val="05445E"/>
                </a:solidFill>
                <a:latin typeface="Raleway SemiBold"/>
                <a:cs typeface="Raleway SemiBold"/>
              </a:rPr>
              <a:t>o</a:t>
            </a:r>
            <a:r>
              <a:rPr dirty="0" sz="2850" spc="245" b="1">
                <a:solidFill>
                  <a:srgbClr val="05445E"/>
                </a:solidFill>
                <a:latin typeface="Raleway SemiBold"/>
                <a:cs typeface="Raleway SemiBold"/>
              </a:rPr>
              <a:t>r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d</a:t>
            </a:r>
            <a:r>
              <a:rPr dirty="0" sz="2850" spc="75" b="1">
                <a:solidFill>
                  <a:srgbClr val="05445E"/>
                </a:solidFill>
                <a:latin typeface="Raleway SemiBold"/>
                <a:cs typeface="Raleway SemiBold"/>
              </a:rPr>
              <a:t>:</a:t>
            </a:r>
            <a:r>
              <a:rPr dirty="0" sz="2850" b="1">
                <a:solidFill>
                  <a:srgbClr val="05445E"/>
                </a:solidFill>
                <a:latin typeface="Raleway SemiBold"/>
                <a:cs typeface="Raleway SemiBold"/>
              </a:rPr>
              <a:t>	</a:t>
            </a:r>
            <a:r>
              <a:rPr dirty="0" sz="2850" spc="280" b="1">
                <a:solidFill>
                  <a:srgbClr val="05445E"/>
                </a:solidFill>
                <a:latin typeface="Raleway SemiBold"/>
                <a:cs typeface="Raleway SemiBold"/>
              </a:rPr>
              <a:t>1</a:t>
            </a:r>
            <a:r>
              <a:rPr dirty="0" sz="2850" spc="254" b="1">
                <a:solidFill>
                  <a:srgbClr val="05445E"/>
                </a:solidFill>
                <a:latin typeface="Raleway SemiBold"/>
                <a:cs typeface="Raleway SemiBold"/>
              </a:rPr>
              <a:t>2</a:t>
            </a:r>
            <a:r>
              <a:rPr dirty="0" sz="2850" spc="240" b="1">
                <a:solidFill>
                  <a:srgbClr val="05445E"/>
                </a:solidFill>
                <a:latin typeface="Raleway SemiBold"/>
                <a:cs typeface="Raleway SemiBold"/>
              </a:rPr>
              <a:t>3</a:t>
            </a:r>
            <a:r>
              <a:rPr dirty="0" sz="2850" spc="40" b="1">
                <a:solidFill>
                  <a:srgbClr val="05445E"/>
                </a:solidFill>
                <a:latin typeface="Raleway SemiBold"/>
                <a:cs typeface="Raleway SemiBold"/>
              </a:rPr>
              <a:t>4</a:t>
            </a:r>
            <a:endParaRPr sz="2850">
              <a:latin typeface="Raleway SemiBold"/>
              <a:cs typeface="Raleway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7010" y="811671"/>
            <a:ext cx="13535025" cy="1724025"/>
          </a:xfrm>
          <a:prstGeom prst="rect"/>
          <a:solidFill>
            <a:srgbClr val="FFFFFF"/>
          </a:solidFill>
        </p:spPr>
        <p:txBody>
          <a:bodyPr wrap="square" lIns="0" tIns="133350" rIns="0" bIns="0" rtlCol="0" vert="horz">
            <a:spAutoFit/>
          </a:bodyPr>
          <a:lstStyle/>
          <a:p>
            <a:pPr marL="4979670" marR="1659889" indent="-3325495">
              <a:lnSpc>
                <a:spcPts val="5630"/>
              </a:lnSpc>
              <a:spcBef>
                <a:spcPts val="1050"/>
              </a:spcBef>
            </a:pPr>
            <a:r>
              <a:rPr dirty="0" spc="10" b="1">
                <a:latin typeface="Raleway SemiBold"/>
                <a:cs typeface="Raleway SemiBold"/>
              </a:rPr>
              <a:t>PART2 </a:t>
            </a:r>
            <a:r>
              <a:rPr dirty="0" spc="50" b="1">
                <a:latin typeface="Raleway SemiBold"/>
                <a:cs typeface="Raleway SemiBold"/>
              </a:rPr>
              <a:t>– </a:t>
            </a:r>
            <a:r>
              <a:rPr dirty="0" spc="10" b="1">
                <a:latin typeface="Raleway SemiBold"/>
                <a:cs typeface="Raleway SemiBold"/>
              </a:rPr>
              <a:t>TRAINING </a:t>
            </a:r>
            <a:r>
              <a:rPr dirty="0" b="1">
                <a:latin typeface="Raleway SemiBold"/>
                <a:cs typeface="Raleway SemiBold"/>
              </a:rPr>
              <a:t>FOR </a:t>
            </a:r>
            <a:r>
              <a:rPr dirty="0" spc="-5" b="1">
                <a:latin typeface="Raleway SemiBold"/>
                <a:cs typeface="Raleway SemiBold"/>
              </a:rPr>
              <a:t>USERS</a:t>
            </a:r>
            <a:r>
              <a:rPr dirty="0" spc="-270" b="1">
                <a:latin typeface="Raleway SemiBold"/>
                <a:cs typeface="Raleway SemiBold"/>
              </a:rPr>
              <a:t> </a:t>
            </a:r>
            <a:r>
              <a:rPr dirty="0" spc="-15" b="1">
                <a:latin typeface="Raleway SemiBold"/>
                <a:cs typeface="Raleway SemiBold"/>
              </a:rPr>
              <a:t>AND  </a:t>
            </a:r>
            <a:r>
              <a:rPr dirty="0" b="1">
                <a:latin typeface="Raleway SemiBold"/>
                <a:cs typeface="Raleway SemiBold"/>
              </a:rPr>
              <a:t>OPERATORS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6000" y="2861616"/>
            <a:ext cx="14102080" cy="6845934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417195" indent="-405130">
              <a:lnSpc>
                <a:spcPct val="100000"/>
              </a:lnSpc>
              <a:spcBef>
                <a:spcPts val="630"/>
              </a:spcBef>
              <a:buAutoNum type="arabicPeriod"/>
              <a:tabLst>
                <a:tab pos="417830" algn="l"/>
              </a:tabLst>
            </a:pPr>
            <a:r>
              <a:rPr dirty="0" sz="3000" spc="175" b="0">
                <a:solidFill>
                  <a:srgbClr val="EBFCFF"/>
                </a:solidFill>
                <a:latin typeface="Raleway Light"/>
                <a:cs typeface="Raleway Light"/>
              </a:rPr>
              <a:t>Provide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the </a:t>
            </a:r>
            <a:r>
              <a:rPr dirty="0" sz="3000" spc="155" b="0">
                <a:solidFill>
                  <a:srgbClr val="EBFCFF"/>
                </a:solidFill>
                <a:latin typeface="Raleway Light"/>
                <a:cs typeface="Raleway Light"/>
              </a:rPr>
              <a:t>user </a:t>
            </a:r>
            <a:r>
              <a:rPr dirty="0" sz="3000" spc="165" b="0">
                <a:solidFill>
                  <a:srgbClr val="EBFCFF"/>
                </a:solidFill>
                <a:latin typeface="Raleway Light"/>
                <a:cs typeface="Raleway Light"/>
              </a:rPr>
              <a:t>with </a:t>
            </a:r>
            <a:r>
              <a:rPr dirty="0" sz="3000" spc="20" b="0">
                <a:solidFill>
                  <a:srgbClr val="EBFCFF"/>
                </a:solidFill>
                <a:latin typeface="Raleway Light"/>
                <a:cs typeface="Raleway Light"/>
              </a:rPr>
              <a:t>a </a:t>
            </a:r>
            <a:r>
              <a:rPr dirty="0" sz="3000" spc="190" b="0">
                <a:solidFill>
                  <a:srgbClr val="EBFCFF"/>
                </a:solidFill>
                <a:latin typeface="Raleway Light"/>
                <a:cs typeface="Raleway Light"/>
              </a:rPr>
              <a:t>questionnaire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for </a:t>
            </a:r>
            <a:r>
              <a:rPr dirty="0" sz="3000" spc="185" b="0">
                <a:solidFill>
                  <a:srgbClr val="EBFCFF"/>
                </a:solidFill>
                <a:latin typeface="Raleway Light"/>
                <a:cs typeface="Raleway Light"/>
              </a:rPr>
              <a:t>cryotherapy </a:t>
            </a:r>
            <a:r>
              <a:rPr dirty="0" sz="3000" spc="190" b="0">
                <a:solidFill>
                  <a:srgbClr val="EBFCFF"/>
                </a:solidFill>
                <a:latin typeface="Raleway Light"/>
                <a:cs typeface="Raleway Light"/>
              </a:rPr>
              <a:t>treatment</a:t>
            </a:r>
            <a:r>
              <a:rPr dirty="0" sz="3000" spc="51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25" b="0">
                <a:solidFill>
                  <a:srgbClr val="EBFCFF"/>
                </a:solidFill>
                <a:latin typeface="Raleway Light"/>
                <a:cs typeface="Raleway Light"/>
              </a:rPr>
              <a:t>–</a:t>
            </a:r>
            <a:endParaRPr sz="3000">
              <a:latin typeface="Raleway Light"/>
              <a:cs typeface="Raleway Light"/>
            </a:endParaRPr>
          </a:p>
          <a:p>
            <a:pPr marL="12700" marR="5080">
              <a:lnSpc>
                <a:spcPct val="114700"/>
              </a:lnSpc>
            </a:pPr>
            <a:r>
              <a:rPr dirty="0" sz="3000" spc="165" b="0">
                <a:solidFill>
                  <a:srgbClr val="EBFCFF"/>
                </a:solidFill>
                <a:latin typeface="Raleway Light"/>
                <a:cs typeface="Raleway Light"/>
              </a:rPr>
              <a:t>this </a:t>
            </a: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applies </a:t>
            </a:r>
            <a:r>
              <a:rPr dirty="0" sz="3000" spc="114" b="0">
                <a:solidFill>
                  <a:srgbClr val="EBFCFF"/>
                </a:solidFill>
                <a:latin typeface="Raleway Light"/>
                <a:cs typeface="Raleway Light"/>
              </a:rPr>
              <a:t>to </a:t>
            </a:r>
            <a:r>
              <a:rPr dirty="0" sz="3000" spc="165" b="0">
                <a:solidFill>
                  <a:srgbClr val="EBFCFF"/>
                </a:solidFill>
                <a:latin typeface="Raleway Light"/>
                <a:cs typeface="Raleway Light"/>
              </a:rPr>
              <a:t>those ‘very </a:t>
            </a: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first </a:t>
            </a:r>
            <a:r>
              <a:rPr dirty="0" sz="3000" spc="175" b="0">
                <a:solidFill>
                  <a:srgbClr val="EBFCFF"/>
                </a:solidFill>
                <a:latin typeface="Raleway Light"/>
                <a:cs typeface="Raleway Light"/>
              </a:rPr>
              <a:t>time’ </a:t>
            </a:r>
            <a:r>
              <a:rPr dirty="0" sz="3000" spc="165" b="0">
                <a:solidFill>
                  <a:srgbClr val="EBFCFF"/>
                </a:solidFill>
                <a:latin typeface="Raleway Light"/>
                <a:cs typeface="Raleway Light"/>
              </a:rPr>
              <a:t>users </a:t>
            </a:r>
            <a:r>
              <a:rPr dirty="0" sz="3000" spc="160" b="0">
                <a:solidFill>
                  <a:srgbClr val="EBFCFF"/>
                </a:solidFill>
                <a:latin typeface="Raleway Light"/>
                <a:cs typeface="Raleway Light"/>
              </a:rPr>
              <a:t>(if </a:t>
            </a:r>
            <a:r>
              <a:rPr dirty="0" sz="3000" spc="170" b="0">
                <a:solidFill>
                  <a:srgbClr val="EBFCFF"/>
                </a:solidFill>
                <a:latin typeface="Raleway Light"/>
                <a:cs typeface="Raleway Light"/>
              </a:rPr>
              <a:t>there </a:t>
            </a:r>
            <a:r>
              <a:rPr dirty="0" sz="3000" spc="114" b="0">
                <a:solidFill>
                  <a:srgbClr val="EBFCFF"/>
                </a:solidFill>
                <a:latin typeface="Raleway Light"/>
                <a:cs typeface="Raleway Light"/>
              </a:rPr>
              <a:t>is </a:t>
            </a:r>
            <a:r>
              <a:rPr dirty="0" sz="3000" spc="20" b="0">
                <a:solidFill>
                  <a:srgbClr val="EBFCFF"/>
                </a:solidFill>
                <a:latin typeface="Raleway Light"/>
                <a:cs typeface="Raleway Light"/>
              </a:rPr>
              <a:t>a 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contraindication  </a:t>
            </a:r>
            <a:r>
              <a:rPr dirty="0" sz="3000" spc="130" b="0">
                <a:solidFill>
                  <a:srgbClr val="EBFCFF"/>
                </a:solidFill>
                <a:latin typeface="Raleway Light"/>
                <a:cs typeface="Raleway Light"/>
              </a:rPr>
              <a:t>you </a:t>
            </a:r>
            <a:r>
              <a:rPr dirty="0" sz="3000" spc="175" b="0">
                <a:solidFill>
                  <a:srgbClr val="EBFCFF"/>
                </a:solidFill>
                <a:latin typeface="Raleway Light"/>
                <a:cs typeface="Raleway Light"/>
              </a:rPr>
              <a:t>should </a:t>
            </a:r>
            <a:r>
              <a:rPr dirty="0" sz="3000" spc="170" b="0">
                <a:solidFill>
                  <a:srgbClr val="EBFCFF"/>
                </a:solidFill>
                <a:latin typeface="Raleway Light"/>
                <a:cs typeface="Raleway Light"/>
              </a:rPr>
              <a:t>refer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the </a:t>
            </a:r>
            <a:r>
              <a:rPr dirty="0" sz="3000" spc="155" b="0">
                <a:solidFill>
                  <a:srgbClr val="EBFCFF"/>
                </a:solidFill>
                <a:latin typeface="Raleway Light"/>
                <a:cs typeface="Raleway Light"/>
              </a:rPr>
              <a:t>user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for </a:t>
            </a:r>
            <a:r>
              <a:rPr dirty="0" sz="3000" spc="20" b="0">
                <a:solidFill>
                  <a:srgbClr val="EBFCFF"/>
                </a:solidFill>
                <a:latin typeface="Raleway Light"/>
                <a:cs typeface="Raleway Light"/>
              </a:rPr>
              <a:t>a </a:t>
            </a: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medical</a:t>
            </a:r>
            <a:r>
              <a:rPr dirty="0" sz="3000" spc="31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200" b="0">
                <a:solidFill>
                  <a:srgbClr val="EBFCFF"/>
                </a:solidFill>
                <a:latin typeface="Raleway Light"/>
                <a:cs typeface="Raleway Light"/>
              </a:rPr>
              <a:t>consultation).</a:t>
            </a:r>
            <a:endParaRPr sz="3000">
              <a:latin typeface="Raleway Light"/>
              <a:cs typeface="Raleway Light"/>
            </a:endParaRPr>
          </a:p>
          <a:p>
            <a:pPr marL="452120" indent="-440055">
              <a:lnSpc>
                <a:spcPct val="100000"/>
              </a:lnSpc>
              <a:spcBef>
                <a:spcPts val="535"/>
              </a:spcBef>
              <a:buClr>
                <a:srgbClr val="EBFCFF"/>
              </a:buClr>
              <a:buFont typeface="Raleway Light"/>
              <a:buAutoNum type="arabicPeriod" startAt="2"/>
              <a:tabLst>
                <a:tab pos="452755" algn="l"/>
              </a:tabLst>
            </a:pPr>
            <a:r>
              <a:rPr dirty="0" sz="3000" spc="175" b="1">
                <a:solidFill>
                  <a:srgbClr val="5CE0E6"/>
                </a:solidFill>
                <a:latin typeface="Raleway SemiBold"/>
                <a:cs typeface="Raleway SemiBold"/>
              </a:rPr>
              <a:t>After</a:t>
            </a:r>
            <a:r>
              <a:rPr dirty="0" sz="3000" spc="355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85" b="1">
                <a:solidFill>
                  <a:srgbClr val="5CE0E6"/>
                </a:solidFill>
                <a:latin typeface="Raleway SemiBold"/>
                <a:cs typeface="Raleway SemiBold"/>
              </a:rPr>
              <a:t>reading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50" b="1">
                <a:solidFill>
                  <a:srgbClr val="5CE0E6"/>
                </a:solidFill>
                <a:latin typeface="Raleway SemiBold"/>
                <a:cs typeface="Raleway SemiBold"/>
              </a:rPr>
              <a:t>the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75" b="1">
                <a:solidFill>
                  <a:srgbClr val="5CE0E6"/>
                </a:solidFill>
                <a:latin typeface="Raleway SemiBold"/>
                <a:cs typeface="Raleway SemiBold"/>
              </a:rPr>
              <a:t>form,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75" b="1">
                <a:solidFill>
                  <a:srgbClr val="5CE0E6"/>
                </a:solidFill>
                <a:latin typeface="Raleway SemiBold"/>
                <a:cs typeface="Raleway SemiBold"/>
              </a:rPr>
              <a:t>there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10" b="1">
                <a:solidFill>
                  <a:srgbClr val="5CE0E6"/>
                </a:solidFill>
                <a:latin typeface="Raleway SemiBold"/>
                <a:cs typeface="Raleway SemiBold"/>
              </a:rPr>
              <a:t>is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25" b="1">
                <a:solidFill>
                  <a:srgbClr val="5CE0E6"/>
                </a:solidFill>
                <a:latin typeface="Raleway SemiBold"/>
                <a:cs typeface="Raleway SemiBold"/>
              </a:rPr>
              <a:t>a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55" b="1">
                <a:solidFill>
                  <a:srgbClr val="5CE0E6"/>
                </a:solidFill>
                <a:latin typeface="Raleway SemiBold"/>
                <a:cs typeface="Raleway SemiBold"/>
              </a:rPr>
              <a:t>need</a:t>
            </a:r>
            <a:r>
              <a:rPr dirty="0" sz="3000" spc="355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20" b="1">
                <a:solidFill>
                  <a:srgbClr val="5CE0E6"/>
                </a:solidFill>
                <a:latin typeface="Raleway SemiBold"/>
                <a:cs typeface="Raleway SemiBold"/>
              </a:rPr>
              <a:t>to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55" b="1">
                <a:solidFill>
                  <a:srgbClr val="5CE0E6"/>
                </a:solidFill>
                <a:latin typeface="Raleway SemiBold"/>
                <a:cs typeface="Raleway SemiBold"/>
              </a:rPr>
              <a:t>sign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35" b="1">
                <a:solidFill>
                  <a:srgbClr val="5CE0E6"/>
                </a:solidFill>
                <a:latin typeface="Raleway SemiBold"/>
                <a:cs typeface="Raleway SemiBold"/>
              </a:rPr>
              <a:t>it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00" b="1">
                <a:solidFill>
                  <a:srgbClr val="5CE0E6"/>
                </a:solidFill>
                <a:latin typeface="Raleway SemiBold"/>
                <a:cs typeface="Raleway SemiBold"/>
              </a:rPr>
              <a:t>by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50" b="1">
                <a:solidFill>
                  <a:srgbClr val="5CE0E6"/>
                </a:solidFill>
                <a:latin typeface="Raleway SemiBold"/>
                <a:cs typeface="Raleway SemiBold"/>
              </a:rPr>
              <a:t>the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70" b="1">
                <a:solidFill>
                  <a:srgbClr val="5CE0E6"/>
                </a:solidFill>
                <a:latin typeface="Raleway SemiBold"/>
                <a:cs typeface="Raleway SemiBold"/>
              </a:rPr>
              <a:t>user.</a:t>
            </a:r>
            <a:endParaRPr sz="3000">
              <a:latin typeface="Raleway SemiBold"/>
              <a:cs typeface="Raleway SemiBold"/>
            </a:endParaRPr>
          </a:p>
          <a:p>
            <a:pPr marL="12700" marR="309245">
              <a:lnSpc>
                <a:spcPct val="114700"/>
              </a:lnSpc>
              <a:buAutoNum type="arabicPeriod" startAt="2"/>
              <a:tabLst>
                <a:tab pos="457834" algn="l"/>
              </a:tabLst>
            </a:pPr>
            <a:r>
              <a:rPr dirty="0" sz="3000" spc="175" b="0">
                <a:solidFill>
                  <a:srgbClr val="5CE0E6"/>
                </a:solidFill>
                <a:latin typeface="Raleway Light"/>
                <a:cs typeface="Raleway Light"/>
              </a:rPr>
              <a:t>Provide </a:t>
            </a:r>
            <a:r>
              <a:rPr dirty="0" sz="3000" spc="20" b="0">
                <a:solidFill>
                  <a:srgbClr val="5CE0E6"/>
                </a:solidFill>
                <a:latin typeface="Raleway Light"/>
                <a:cs typeface="Raleway Light"/>
              </a:rPr>
              <a:t>a </a:t>
            </a:r>
            <a:r>
              <a:rPr dirty="0" sz="3000" spc="185" b="0">
                <a:solidFill>
                  <a:srgbClr val="5CE0E6"/>
                </a:solidFill>
                <a:latin typeface="Raleway Light"/>
                <a:cs typeface="Raleway Light"/>
              </a:rPr>
              <a:t>suitable cryotherapy outfit (depending </a:t>
            </a:r>
            <a:r>
              <a:rPr dirty="0" sz="3000" spc="105" b="0">
                <a:solidFill>
                  <a:srgbClr val="5CE0E6"/>
                </a:solidFill>
                <a:latin typeface="Raleway Light"/>
                <a:cs typeface="Raleway Light"/>
              </a:rPr>
              <a:t>on </a:t>
            </a:r>
            <a:r>
              <a:rPr dirty="0" sz="3000" spc="145" b="0">
                <a:solidFill>
                  <a:srgbClr val="5CE0E6"/>
                </a:solidFill>
                <a:latin typeface="Raleway Light"/>
                <a:cs typeface="Raleway Light"/>
              </a:rPr>
              <a:t>the </a:t>
            </a:r>
            <a:r>
              <a:rPr dirty="0" sz="3000" spc="195" b="0">
                <a:solidFill>
                  <a:srgbClr val="5CE0E6"/>
                </a:solidFill>
                <a:latin typeface="Raleway Light"/>
                <a:cs typeface="Raleway Light"/>
              </a:rPr>
              <a:t>facility). 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90" b="1">
                <a:solidFill>
                  <a:srgbClr val="EBFCFF"/>
                </a:solidFill>
                <a:latin typeface="Raleway SemiBold"/>
                <a:cs typeface="Raleway SemiBold"/>
              </a:rPr>
              <a:t>Standard cryotherapy </a:t>
            </a:r>
            <a:r>
              <a:rPr dirty="0" sz="3000" spc="195" b="1">
                <a:solidFill>
                  <a:srgbClr val="EBFCFF"/>
                </a:solidFill>
                <a:latin typeface="Raleway SemiBold"/>
                <a:cs typeface="Raleway SemiBold"/>
              </a:rPr>
              <a:t>clothing: </a:t>
            </a:r>
            <a:r>
              <a:rPr dirty="0" sz="3000" spc="160" b="1">
                <a:solidFill>
                  <a:srgbClr val="EBFCFF"/>
                </a:solidFill>
                <a:latin typeface="Raleway SemiBold"/>
                <a:cs typeface="Raleway SemiBold"/>
              </a:rPr>
              <a:t>long </a:t>
            </a:r>
            <a:r>
              <a:rPr dirty="0" sz="3000" spc="170" b="1">
                <a:solidFill>
                  <a:srgbClr val="EBFCFF"/>
                </a:solidFill>
                <a:latin typeface="Raleway SemiBold"/>
                <a:cs typeface="Raleway SemiBold"/>
              </a:rPr>
              <a:t>socks, </a:t>
            </a:r>
            <a:r>
              <a:rPr dirty="0" sz="3000" spc="185" b="1">
                <a:solidFill>
                  <a:srgbClr val="EBFCFF"/>
                </a:solidFill>
                <a:latin typeface="Raleway SemiBold"/>
                <a:cs typeface="Raleway SemiBold"/>
              </a:rPr>
              <a:t>slippers, </a:t>
            </a:r>
            <a:r>
              <a:rPr dirty="0" sz="3000" spc="180" b="1">
                <a:solidFill>
                  <a:srgbClr val="EBFCFF"/>
                </a:solidFill>
                <a:latin typeface="Raleway SemiBold"/>
                <a:cs typeface="Raleway SemiBold"/>
              </a:rPr>
              <a:t>cotton shorts,  </a:t>
            </a:r>
            <a:r>
              <a:rPr dirty="0" sz="3000" spc="175" b="1">
                <a:solidFill>
                  <a:srgbClr val="EBFCFF"/>
                </a:solidFill>
                <a:latin typeface="Raleway SemiBold"/>
                <a:cs typeface="Raleway SemiBold"/>
              </a:rPr>
              <a:t>sports </a:t>
            </a:r>
            <a:r>
              <a:rPr dirty="0" sz="3000" spc="150" b="1">
                <a:solidFill>
                  <a:srgbClr val="EBFCFF"/>
                </a:solidFill>
                <a:latin typeface="Raleway SemiBold"/>
                <a:cs typeface="Raleway SemiBold"/>
              </a:rPr>
              <a:t>top </a:t>
            </a:r>
            <a:r>
              <a:rPr dirty="0" sz="3000" spc="185" b="1">
                <a:solidFill>
                  <a:srgbClr val="EBFCFF"/>
                </a:solidFill>
                <a:latin typeface="Raleway SemiBold"/>
                <a:cs typeface="Raleway SemiBold"/>
              </a:rPr>
              <a:t>(women),</a:t>
            </a:r>
            <a:r>
              <a:rPr dirty="0" sz="3000" spc="750" b="1">
                <a:solidFill>
                  <a:srgbClr val="EBFCFF"/>
                </a:solidFill>
                <a:latin typeface="Raleway SemiBold"/>
                <a:cs typeface="Raleway SemiBold"/>
              </a:rPr>
              <a:t> </a:t>
            </a:r>
            <a:r>
              <a:rPr dirty="0" sz="3000" spc="180" b="1">
                <a:solidFill>
                  <a:srgbClr val="EBFCFF"/>
                </a:solidFill>
                <a:latin typeface="Raleway SemiBold"/>
                <a:cs typeface="Raleway SemiBold"/>
              </a:rPr>
              <a:t>gloves.</a:t>
            </a:r>
            <a:endParaRPr sz="3000">
              <a:latin typeface="Raleway SemiBold"/>
              <a:cs typeface="Raleway SemiBold"/>
            </a:endParaRPr>
          </a:p>
          <a:p>
            <a:pPr marL="12700" marR="166370">
              <a:lnSpc>
                <a:spcPct val="114700"/>
              </a:lnSpc>
              <a:buAutoNum type="arabicPeriod" startAt="2"/>
              <a:tabLst>
                <a:tab pos="462280" algn="l"/>
                <a:tab pos="13694410" algn="l"/>
              </a:tabLst>
            </a:pP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T</a:t>
            </a:r>
            <a:r>
              <a:rPr dirty="0" sz="3000" spc="204" b="0">
                <a:solidFill>
                  <a:srgbClr val="EBFCFF"/>
                </a:solidFill>
                <a:latin typeface="Raleway Light"/>
                <a:cs typeface="Raleway Light"/>
              </a:rPr>
              <a:t>u</a:t>
            </a:r>
            <a:r>
              <a:rPr dirty="0" sz="3000" spc="215" b="0">
                <a:solidFill>
                  <a:srgbClr val="EBFCFF"/>
                </a:solidFill>
                <a:latin typeface="Raleway Light"/>
                <a:cs typeface="Raleway Light"/>
              </a:rPr>
              <a:t>r</a:t>
            </a:r>
            <a:r>
              <a:rPr dirty="0" sz="3000" spc="15" b="0">
                <a:solidFill>
                  <a:srgbClr val="EBFCFF"/>
                </a:solidFill>
                <a:latin typeface="Raleway Light"/>
                <a:cs typeface="Raleway Light"/>
              </a:rPr>
              <a:t>n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o</a:t>
            </a:r>
            <a:r>
              <a:rPr dirty="0" sz="3000" spc="15" b="0">
                <a:solidFill>
                  <a:srgbClr val="EBFCFF"/>
                </a:solidFill>
                <a:latin typeface="Raleway Light"/>
                <a:cs typeface="Raleway Light"/>
              </a:rPr>
              <a:t>n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229" b="0">
                <a:solidFill>
                  <a:srgbClr val="EBFCFF"/>
                </a:solidFill>
                <a:latin typeface="Raleway Light"/>
                <a:cs typeface="Raleway Light"/>
              </a:rPr>
              <a:t>t</a:t>
            </a:r>
            <a:r>
              <a:rPr dirty="0" sz="3000" spc="204" b="0">
                <a:solidFill>
                  <a:srgbClr val="EBFCFF"/>
                </a:solidFill>
                <a:latin typeface="Raleway Light"/>
                <a:cs typeface="Raleway Light"/>
              </a:rPr>
              <a:t>h</a:t>
            </a:r>
            <a:r>
              <a:rPr dirty="0" sz="3000" spc="5" b="0">
                <a:solidFill>
                  <a:srgbClr val="EBFCFF"/>
                </a:solidFill>
                <a:latin typeface="Raleway Light"/>
                <a:cs typeface="Raleway Light"/>
              </a:rPr>
              <a:t>e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T</a:t>
            </a: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U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R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B</a:t>
            </a:r>
            <a:r>
              <a:rPr dirty="0" sz="3000" spc="-15" b="0">
                <a:solidFill>
                  <a:srgbClr val="EBFCFF"/>
                </a:solidFill>
                <a:latin typeface="Raleway Light"/>
                <a:cs typeface="Raleway Light"/>
              </a:rPr>
              <a:t>O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70" b="0">
                <a:solidFill>
                  <a:srgbClr val="EBFCFF"/>
                </a:solidFill>
                <a:latin typeface="Raleway Light"/>
                <a:cs typeface="Raleway Light"/>
              </a:rPr>
              <a:t>C</a:t>
            </a:r>
            <a:r>
              <a:rPr dirty="0" sz="3000" spc="175" b="0">
                <a:solidFill>
                  <a:srgbClr val="EBFCFF"/>
                </a:solidFill>
                <a:latin typeface="Raleway Light"/>
                <a:cs typeface="Raleway Light"/>
              </a:rPr>
              <a:t>OO</a:t>
            </a:r>
            <a:r>
              <a:rPr dirty="0" sz="3000" spc="190" b="0">
                <a:solidFill>
                  <a:srgbClr val="EBFCFF"/>
                </a:solidFill>
                <a:latin typeface="Raleway Light"/>
                <a:cs typeface="Raleway Light"/>
              </a:rPr>
              <a:t>L</a:t>
            </a:r>
            <a:r>
              <a:rPr dirty="0" sz="3000" spc="220" b="0">
                <a:solidFill>
                  <a:srgbClr val="EBFCFF"/>
                </a:solidFill>
                <a:latin typeface="Raleway Light"/>
                <a:cs typeface="Raleway Light"/>
              </a:rPr>
              <a:t>I</a:t>
            </a: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N</a:t>
            </a:r>
            <a:r>
              <a:rPr dirty="0" sz="3000" spc="-10" b="0">
                <a:solidFill>
                  <a:srgbClr val="EBFCFF"/>
                </a:solidFill>
                <a:latin typeface="Raleway Light"/>
                <a:cs typeface="Raleway Light"/>
              </a:rPr>
              <a:t>G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225" b="0">
                <a:solidFill>
                  <a:srgbClr val="EBFCFF"/>
                </a:solidFill>
                <a:latin typeface="Raleway Light"/>
                <a:cs typeface="Raleway Light"/>
              </a:rPr>
              <a:t>(</a:t>
            </a:r>
            <a:r>
              <a:rPr dirty="0" sz="3000" spc="270" b="0">
                <a:solidFill>
                  <a:srgbClr val="EBFCFF"/>
                </a:solidFill>
                <a:latin typeface="Raleway Light"/>
                <a:cs typeface="Raleway Light"/>
              </a:rPr>
              <a:t>"</a:t>
            </a:r>
            <a:r>
              <a:rPr dirty="0" sz="3000" spc="200" b="0">
                <a:solidFill>
                  <a:srgbClr val="EBFCFF"/>
                </a:solidFill>
                <a:latin typeface="Raleway Light"/>
                <a:cs typeface="Raleway Light"/>
              </a:rPr>
              <a:t>p</a:t>
            </a:r>
            <a:r>
              <a:rPr dirty="0" sz="3000" spc="215" b="0">
                <a:solidFill>
                  <a:srgbClr val="EBFCFF"/>
                </a:solidFill>
                <a:latin typeface="Raleway Light"/>
                <a:cs typeface="Raleway Light"/>
              </a:rPr>
              <a:t>r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e</a:t>
            </a:r>
            <a:r>
              <a:rPr dirty="0" sz="3000" spc="185" b="0">
                <a:solidFill>
                  <a:srgbClr val="EBFCFF"/>
                </a:solidFill>
                <a:latin typeface="Raleway Light"/>
                <a:cs typeface="Raleway Light"/>
              </a:rPr>
              <a:t>-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c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oo</a:t>
            </a:r>
            <a:r>
              <a:rPr dirty="0" sz="3000" spc="225" b="0">
                <a:solidFill>
                  <a:srgbClr val="EBFCFF"/>
                </a:solidFill>
                <a:latin typeface="Raleway Light"/>
                <a:cs typeface="Raleway Light"/>
              </a:rPr>
              <a:t>l</a:t>
            </a:r>
            <a:r>
              <a:rPr dirty="0" sz="3000" spc="220" b="0">
                <a:solidFill>
                  <a:srgbClr val="EBFCFF"/>
                </a:solidFill>
                <a:latin typeface="Raleway Light"/>
                <a:cs typeface="Raleway Light"/>
              </a:rPr>
              <a:t>i</a:t>
            </a:r>
            <a:r>
              <a:rPr dirty="0" sz="3000" spc="204" b="0">
                <a:solidFill>
                  <a:srgbClr val="EBFCFF"/>
                </a:solidFill>
                <a:latin typeface="Raleway Light"/>
                <a:cs typeface="Raleway Light"/>
              </a:rPr>
              <a:t>n</a:t>
            </a:r>
            <a:r>
              <a:rPr dirty="0" sz="3000" spc="200" b="0">
                <a:solidFill>
                  <a:srgbClr val="EBFCFF"/>
                </a:solidFill>
                <a:latin typeface="Raleway Light"/>
                <a:cs typeface="Raleway Light"/>
              </a:rPr>
              <a:t>g</a:t>
            </a:r>
            <a:r>
              <a:rPr dirty="0" sz="3000" spc="80" b="0">
                <a:solidFill>
                  <a:srgbClr val="EBFCFF"/>
                </a:solidFill>
                <a:latin typeface="Raleway Light"/>
                <a:cs typeface="Raleway Light"/>
              </a:rPr>
              <a:t>"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200" b="0">
                <a:solidFill>
                  <a:srgbClr val="EBFCFF"/>
                </a:solidFill>
                <a:latin typeface="Raleway Light"/>
                <a:cs typeface="Raleway Light"/>
              </a:rPr>
              <a:t>p</a:t>
            </a:r>
            <a:r>
              <a:rPr dirty="0" sz="3000" spc="215" b="0">
                <a:solidFill>
                  <a:srgbClr val="EBFCFF"/>
                </a:solidFill>
                <a:latin typeface="Raleway Light"/>
                <a:cs typeface="Raleway Light"/>
              </a:rPr>
              <a:t>r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o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c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e</a:t>
            </a:r>
            <a:r>
              <a:rPr dirty="0" sz="3000" spc="200" b="0">
                <a:solidFill>
                  <a:srgbClr val="EBFCFF"/>
                </a:solidFill>
                <a:latin typeface="Raleway Light"/>
                <a:cs typeface="Raleway Light"/>
              </a:rPr>
              <a:t>s</a:t>
            </a:r>
            <a:r>
              <a:rPr dirty="0" sz="3000" spc="10" b="0">
                <a:solidFill>
                  <a:srgbClr val="EBFCFF"/>
                </a:solidFill>
                <a:latin typeface="Raleway Light"/>
                <a:cs typeface="Raleway Light"/>
              </a:rPr>
              <a:t>s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o</a:t>
            </a:r>
            <a:r>
              <a:rPr dirty="0" sz="3000" spc="30" b="0">
                <a:solidFill>
                  <a:srgbClr val="EBFCFF"/>
                </a:solidFill>
                <a:latin typeface="Raleway Light"/>
                <a:cs typeface="Raleway Light"/>
              </a:rPr>
              <a:t>f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229" b="0">
                <a:solidFill>
                  <a:srgbClr val="EBFCFF"/>
                </a:solidFill>
                <a:latin typeface="Raleway Light"/>
                <a:cs typeface="Raleway Light"/>
              </a:rPr>
              <a:t>t</a:t>
            </a:r>
            <a:r>
              <a:rPr dirty="0" sz="3000" spc="204" b="0">
                <a:solidFill>
                  <a:srgbClr val="EBFCFF"/>
                </a:solidFill>
                <a:latin typeface="Raleway Light"/>
                <a:cs typeface="Raleway Light"/>
              </a:rPr>
              <a:t>h</a:t>
            </a:r>
            <a:r>
              <a:rPr dirty="0" sz="3000" spc="5" b="0">
                <a:solidFill>
                  <a:srgbClr val="EBFCFF"/>
                </a:solidFill>
                <a:latin typeface="Raleway Light"/>
                <a:cs typeface="Raleway Light"/>
              </a:rPr>
              <a:t>e</a:t>
            </a:r>
            <a:r>
              <a:rPr dirty="0" sz="3000" spc="37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95" b="0">
                <a:solidFill>
                  <a:srgbClr val="EBFCFF"/>
                </a:solidFill>
                <a:latin typeface="Raleway Light"/>
                <a:cs typeface="Raleway Light"/>
              </a:rPr>
              <a:t>c</a:t>
            </a:r>
            <a:r>
              <a:rPr dirty="0" sz="3000" spc="210" b="0">
                <a:solidFill>
                  <a:srgbClr val="EBFCFF"/>
                </a:solidFill>
                <a:latin typeface="Raleway Light"/>
                <a:cs typeface="Raleway Light"/>
              </a:rPr>
              <a:t>a</a:t>
            </a:r>
            <a:r>
              <a:rPr dirty="0" sz="3000" spc="200" b="0">
                <a:solidFill>
                  <a:srgbClr val="EBFCFF"/>
                </a:solidFill>
                <a:latin typeface="Raleway Light"/>
                <a:cs typeface="Raleway Light"/>
              </a:rPr>
              <a:t>b</a:t>
            </a:r>
            <a:r>
              <a:rPr dirty="0" sz="3000" spc="220" b="0">
                <a:solidFill>
                  <a:srgbClr val="EBFCFF"/>
                </a:solidFill>
                <a:latin typeface="Raleway Light"/>
                <a:cs typeface="Raleway Light"/>
              </a:rPr>
              <a:t>i</a:t>
            </a:r>
            <a:r>
              <a:rPr dirty="0" sz="3000" spc="204" b="0">
                <a:solidFill>
                  <a:srgbClr val="EBFCFF"/>
                </a:solidFill>
                <a:latin typeface="Raleway Light"/>
                <a:cs typeface="Raleway Light"/>
              </a:rPr>
              <a:t>n</a:t>
            </a:r>
            <a:r>
              <a:rPr dirty="0" sz="3000" spc="35" b="0">
                <a:solidFill>
                  <a:srgbClr val="EBFCFF"/>
                </a:solidFill>
                <a:latin typeface="Raleway Light"/>
                <a:cs typeface="Raleway Light"/>
              </a:rPr>
              <a:t>)</a:t>
            </a:r>
            <a:r>
              <a:rPr dirty="0" sz="3000" b="0">
                <a:solidFill>
                  <a:srgbClr val="EBFCFF"/>
                </a:solidFill>
                <a:latin typeface="Raleway Light"/>
                <a:cs typeface="Raleway Light"/>
              </a:rPr>
              <a:t>	</a:t>
            </a:r>
            <a:r>
              <a:rPr dirty="0" sz="3000" spc="220" b="0">
                <a:solidFill>
                  <a:srgbClr val="EBFCFF"/>
                </a:solidFill>
                <a:latin typeface="Raleway Light"/>
                <a:cs typeface="Raleway Light"/>
              </a:rPr>
              <a:t>i</a:t>
            </a:r>
            <a:r>
              <a:rPr dirty="0" sz="3000" spc="25" b="0">
                <a:solidFill>
                  <a:srgbClr val="EBFCFF"/>
                </a:solidFill>
                <a:latin typeface="Raleway Light"/>
                <a:cs typeface="Raleway Light"/>
              </a:rPr>
              <a:t>f 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the</a:t>
            </a:r>
            <a:r>
              <a:rPr dirty="0" sz="3000" spc="38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70" b="0">
                <a:solidFill>
                  <a:srgbClr val="EBFCFF"/>
                </a:solidFill>
                <a:latin typeface="Raleway Light"/>
                <a:cs typeface="Raleway Light"/>
              </a:rPr>
              <a:t>device</a:t>
            </a:r>
            <a:r>
              <a:rPr dirty="0" sz="3000" spc="38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40" b="0">
                <a:solidFill>
                  <a:srgbClr val="EBFCFF"/>
                </a:solidFill>
                <a:latin typeface="Raleway Light"/>
                <a:cs typeface="Raleway Light"/>
              </a:rPr>
              <a:t>has</a:t>
            </a:r>
            <a:r>
              <a:rPr dirty="0" sz="3000" spc="38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not</a:t>
            </a:r>
            <a:r>
              <a:rPr dirty="0" sz="3000" spc="38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50" b="0">
                <a:solidFill>
                  <a:srgbClr val="EBFCFF"/>
                </a:solidFill>
                <a:latin typeface="Raleway Light"/>
                <a:cs typeface="Raleway Light"/>
              </a:rPr>
              <a:t>been</a:t>
            </a:r>
            <a:r>
              <a:rPr dirty="0" sz="3000" spc="38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85" b="0">
                <a:solidFill>
                  <a:srgbClr val="EBFCFF"/>
                </a:solidFill>
                <a:latin typeface="Raleway Light"/>
                <a:cs typeface="Raleway Light"/>
              </a:rPr>
              <a:t>previously</a:t>
            </a:r>
            <a:r>
              <a:rPr dirty="0" sz="3000" spc="38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prepared</a:t>
            </a:r>
            <a:r>
              <a:rPr dirty="0" sz="3000" spc="38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65" b="0">
                <a:solidFill>
                  <a:srgbClr val="EBFCFF"/>
                </a:solidFill>
                <a:latin typeface="Raleway Light"/>
                <a:cs typeface="Raleway Light"/>
              </a:rPr>
              <a:t>with</a:t>
            </a:r>
            <a:r>
              <a:rPr dirty="0" sz="3000" spc="38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the</a:t>
            </a:r>
            <a:r>
              <a:rPr dirty="0" sz="3000" spc="385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65" b="0">
                <a:solidFill>
                  <a:srgbClr val="EBFCFF"/>
                </a:solidFill>
                <a:latin typeface="Raleway Light"/>
                <a:cs typeface="Raleway Light"/>
              </a:rPr>
              <a:t>ECO-COOLING</a:t>
            </a:r>
            <a:endParaRPr sz="3000">
              <a:latin typeface="Raleway Light"/>
              <a:cs typeface="Raleway Light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3000" spc="190" b="0">
                <a:solidFill>
                  <a:srgbClr val="EBFCFF"/>
                </a:solidFill>
                <a:latin typeface="Raleway Light"/>
                <a:cs typeface="Raleway Light"/>
              </a:rPr>
              <a:t>function.</a:t>
            </a:r>
            <a:endParaRPr sz="3000">
              <a:latin typeface="Raleway Light"/>
              <a:cs typeface="Raleway Light"/>
            </a:endParaRPr>
          </a:p>
          <a:p>
            <a:pPr marL="461645" indent="-449580">
              <a:lnSpc>
                <a:spcPct val="100000"/>
              </a:lnSpc>
              <a:spcBef>
                <a:spcPts val="530"/>
              </a:spcBef>
              <a:buAutoNum type="arabicPeriod" startAt="5"/>
              <a:tabLst>
                <a:tab pos="462280" algn="l"/>
              </a:tabLst>
            </a:pP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Explain </a:t>
            </a:r>
            <a:r>
              <a:rPr dirty="0" sz="3000" spc="145" b="0">
                <a:solidFill>
                  <a:srgbClr val="EBFCFF"/>
                </a:solidFill>
                <a:latin typeface="Raleway Light"/>
                <a:cs typeface="Raleway Light"/>
              </a:rPr>
              <a:t>the </a:t>
            </a:r>
            <a:r>
              <a:rPr dirty="0" sz="3000" spc="165" b="0">
                <a:solidFill>
                  <a:srgbClr val="EBFCFF"/>
                </a:solidFill>
                <a:latin typeface="Raleway Light"/>
                <a:cs typeface="Raleway Light"/>
              </a:rPr>
              <a:t>color </a:t>
            </a:r>
            <a:r>
              <a:rPr dirty="0" sz="3000" spc="180" b="0">
                <a:solidFill>
                  <a:srgbClr val="EBFCFF"/>
                </a:solidFill>
                <a:latin typeface="Raleway Light"/>
                <a:cs typeface="Raleway Light"/>
              </a:rPr>
              <a:t>therapy </a:t>
            </a:r>
            <a:r>
              <a:rPr dirty="0" sz="3000" spc="185" b="0">
                <a:solidFill>
                  <a:srgbClr val="EBFCFF"/>
                </a:solidFill>
                <a:latin typeface="Raleway Light"/>
                <a:cs typeface="Raleway Light"/>
              </a:rPr>
              <a:t>functions </a:t>
            </a:r>
            <a:r>
              <a:rPr dirty="0" sz="3000" spc="25" b="0">
                <a:solidFill>
                  <a:srgbClr val="EBFCFF"/>
                </a:solidFill>
                <a:latin typeface="Raleway Light"/>
                <a:cs typeface="Raleway Light"/>
              </a:rPr>
              <a:t>– </a:t>
            </a:r>
            <a:r>
              <a:rPr dirty="0" sz="3000" spc="160" b="0">
                <a:solidFill>
                  <a:srgbClr val="EBFCFF"/>
                </a:solidFill>
                <a:latin typeface="Raleway Light"/>
                <a:cs typeface="Raleway Light"/>
              </a:rPr>
              <a:t>CRYOSPACE</a:t>
            </a:r>
            <a:r>
              <a:rPr dirty="0" sz="3000" spc="960" b="0">
                <a:solidFill>
                  <a:srgbClr val="EBFCFF"/>
                </a:solidFill>
                <a:latin typeface="Raleway Light"/>
                <a:cs typeface="Raleway Light"/>
              </a:rPr>
              <a:t> </a:t>
            </a:r>
            <a:r>
              <a:rPr dirty="0" sz="3000" spc="130" b="0">
                <a:solidFill>
                  <a:srgbClr val="EBFCFF"/>
                </a:solidFill>
                <a:latin typeface="Raleway Light"/>
                <a:cs typeface="Raleway Light"/>
              </a:rPr>
              <a:t>MENU</a:t>
            </a:r>
            <a:endParaRPr sz="3000">
              <a:latin typeface="Raleway Light"/>
              <a:cs typeface="Raleway Light"/>
            </a:endParaRPr>
          </a:p>
          <a:p>
            <a:pPr marL="12700" marR="528955">
              <a:lnSpc>
                <a:spcPct val="114700"/>
              </a:lnSpc>
              <a:buAutoNum type="arabicPeriod" startAt="5"/>
              <a:tabLst>
                <a:tab pos="493395" algn="l"/>
              </a:tabLst>
            </a:pPr>
            <a:r>
              <a:rPr dirty="0" sz="3000" spc="135" b="1">
                <a:solidFill>
                  <a:srgbClr val="5CE0E6"/>
                </a:solidFill>
                <a:latin typeface="Raleway SemiBold"/>
                <a:cs typeface="Raleway SemiBold"/>
              </a:rPr>
              <a:t>For </a:t>
            </a:r>
            <a:r>
              <a:rPr dirty="0" sz="3000" spc="160" b="1">
                <a:solidFill>
                  <a:srgbClr val="5CE0E6"/>
                </a:solidFill>
                <a:latin typeface="Raleway SemiBold"/>
                <a:cs typeface="Raleway SemiBold"/>
              </a:rPr>
              <a:t>1st </a:t>
            </a:r>
            <a:r>
              <a:rPr dirty="0" sz="3000" spc="165" b="1">
                <a:solidFill>
                  <a:srgbClr val="5CE0E6"/>
                </a:solidFill>
                <a:latin typeface="Raleway SemiBold"/>
                <a:cs typeface="Raleway SemiBold"/>
              </a:rPr>
              <a:t>time users </a:t>
            </a:r>
            <a:r>
              <a:rPr dirty="0" sz="3000" spc="105" b="1">
                <a:solidFill>
                  <a:srgbClr val="5CE0E6"/>
                </a:solidFill>
                <a:latin typeface="Raleway SemiBold"/>
                <a:cs typeface="Raleway SemiBold"/>
              </a:rPr>
              <a:t>we </a:t>
            </a:r>
            <a:r>
              <a:rPr dirty="0" sz="3000" spc="180" b="1">
                <a:solidFill>
                  <a:srgbClr val="5CE0E6"/>
                </a:solidFill>
                <a:latin typeface="Raleway SemiBold"/>
                <a:cs typeface="Raleway SemiBold"/>
              </a:rPr>
              <a:t>recommend </a:t>
            </a:r>
            <a:r>
              <a:rPr dirty="0" sz="3000" spc="25" b="1">
                <a:solidFill>
                  <a:srgbClr val="5CE0E6"/>
                </a:solidFill>
                <a:latin typeface="Raleway SemiBold"/>
                <a:cs typeface="Raleway SemiBold"/>
              </a:rPr>
              <a:t>a </a:t>
            </a:r>
            <a:r>
              <a:rPr dirty="0" sz="3000" spc="195" b="1">
                <a:solidFill>
                  <a:srgbClr val="5CE0E6"/>
                </a:solidFill>
                <a:latin typeface="Raleway SemiBold"/>
                <a:cs typeface="Raleway SemiBold"/>
              </a:rPr>
              <a:t>treatment </a:t>
            </a:r>
            <a:r>
              <a:rPr dirty="0" sz="3000" spc="150" b="1">
                <a:solidFill>
                  <a:srgbClr val="5CE0E6"/>
                </a:solidFill>
                <a:latin typeface="Raleway SemiBold"/>
                <a:cs typeface="Raleway SemiBold"/>
              </a:rPr>
              <a:t>not </a:t>
            </a:r>
            <a:r>
              <a:rPr dirty="0" sz="3000" spc="175" b="1">
                <a:solidFill>
                  <a:srgbClr val="5CE0E6"/>
                </a:solidFill>
                <a:latin typeface="Raleway SemiBold"/>
                <a:cs typeface="Raleway SemiBold"/>
              </a:rPr>
              <a:t>longer </a:t>
            </a:r>
            <a:r>
              <a:rPr dirty="0" sz="3000" spc="165" b="1">
                <a:solidFill>
                  <a:srgbClr val="5CE0E6"/>
                </a:solidFill>
                <a:latin typeface="Raleway SemiBold"/>
                <a:cs typeface="Raleway SemiBold"/>
              </a:rPr>
              <a:t>than </a:t>
            </a:r>
            <a:r>
              <a:rPr dirty="0" sz="3000" spc="40" b="1">
                <a:solidFill>
                  <a:srgbClr val="5CE0E6"/>
                </a:solidFill>
                <a:latin typeface="Raleway SemiBold"/>
                <a:cs typeface="Raleway SemiBold"/>
              </a:rPr>
              <a:t>2 </a:t>
            </a:r>
            <a:r>
              <a:rPr dirty="0" sz="3000" spc="819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80" b="1">
                <a:solidFill>
                  <a:srgbClr val="5CE0E6"/>
                </a:solidFill>
                <a:latin typeface="Raleway SemiBold"/>
                <a:cs typeface="Raleway SemiBold"/>
              </a:rPr>
              <a:t>minutes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45" b="1">
                <a:solidFill>
                  <a:srgbClr val="5CE0E6"/>
                </a:solidFill>
                <a:latin typeface="Raleway SemiBold"/>
                <a:cs typeface="Raleway SemiBold"/>
              </a:rPr>
              <a:t>and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20" b="1">
                <a:solidFill>
                  <a:srgbClr val="5CE0E6"/>
                </a:solidFill>
                <a:latin typeface="Raleway SemiBold"/>
                <a:cs typeface="Raleway SemiBold"/>
              </a:rPr>
              <a:t>in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50" b="1">
                <a:solidFill>
                  <a:srgbClr val="5CE0E6"/>
                </a:solidFill>
                <a:latin typeface="Raleway SemiBold"/>
                <a:cs typeface="Raleway SemiBold"/>
              </a:rPr>
              <a:t>the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25" b="1">
                <a:solidFill>
                  <a:srgbClr val="5CE0E6"/>
                </a:solidFill>
                <a:latin typeface="Raleway SemiBold"/>
                <a:cs typeface="Raleway SemiBold"/>
              </a:rPr>
              <a:t>LOW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14" b="1">
                <a:solidFill>
                  <a:srgbClr val="5CE0E6"/>
                </a:solidFill>
                <a:latin typeface="Raleway SemiBold"/>
                <a:cs typeface="Raleway SemiBold"/>
              </a:rPr>
              <a:t>or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50" b="1">
                <a:solidFill>
                  <a:srgbClr val="5CE0E6"/>
                </a:solidFill>
                <a:latin typeface="Raleway SemiBold"/>
                <a:cs typeface="Raleway SemiBold"/>
              </a:rPr>
              <a:t>MEDIUM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90" b="1">
                <a:solidFill>
                  <a:srgbClr val="5CE0E6"/>
                </a:solidFill>
                <a:latin typeface="Raleway SemiBold"/>
                <a:cs typeface="Raleway SemiBold"/>
              </a:rPr>
              <a:t>intensity</a:t>
            </a:r>
            <a:r>
              <a:rPr dirty="0" sz="3000" spc="360" b="1">
                <a:solidFill>
                  <a:srgbClr val="5CE0E6"/>
                </a:solidFill>
                <a:latin typeface="Raleway SemiBold"/>
                <a:cs typeface="Raleway SemiBold"/>
              </a:rPr>
              <a:t> </a:t>
            </a:r>
            <a:r>
              <a:rPr dirty="0" sz="3000" spc="185" b="1">
                <a:solidFill>
                  <a:srgbClr val="5CE0E6"/>
                </a:solidFill>
                <a:latin typeface="Raleway SemiBold"/>
                <a:cs typeface="Raleway SemiBold"/>
              </a:rPr>
              <a:t>option.</a:t>
            </a:r>
            <a:endParaRPr sz="3000">
              <a:latin typeface="Raleway SemiBold"/>
              <a:cs typeface="Raleway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651500" cy="10287000"/>
            <a:chOff x="0" y="0"/>
            <a:chExt cx="5651500" cy="10287000"/>
          </a:xfrm>
        </p:grpSpPr>
        <p:sp>
          <p:nvSpPr>
            <p:cNvPr id="3" name="object 3"/>
            <p:cNvSpPr/>
            <p:nvPr/>
          </p:nvSpPr>
          <p:spPr>
            <a:xfrm>
              <a:off x="583149" y="710201"/>
              <a:ext cx="4800600" cy="92297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5651500" cy="10287000"/>
            </a:xfrm>
            <a:custGeom>
              <a:avLst/>
              <a:gdLst/>
              <a:ahLst/>
              <a:cxnLst/>
              <a:rect l="l" t="t" r="r" b="b"/>
              <a:pathLst>
                <a:path w="5651500" h="10287000">
                  <a:moveTo>
                    <a:pt x="2385923" y="10286987"/>
                  </a:moveTo>
                  <a:lnTo>
                    <a:pt x="0" y="7901025"/>
                  </a:lnTo>
                  <a:lnTo>
                    <a:pt x="0" y="10286987"/>
                  </a:lnTo>
                  <a:lnTo>
                    <a:pt x="2385923" y="10286987"/>
                  </a:lnTo>
                  <a:close/>
                </a:path>
                <a:path w="5651500" h="10287000">
                  <a:moveTo>
                    <a:pt x="5651449" y="0"/>
                  </a:moveTo>
                  <a:lnTo>
                    <a:pt x="3023438" y="0"/>
                  </a:lnTo>
                  <a:lnTo>
                    <a:pt x="5651449" y="2628036"/>
                  </a:lnTo>
                  <a:lnTo>
                    <a:pt x="5651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34536" y="227755"/>
            <a:ext cx="11964670" cy="2164715"/>
          </a:xfrm>
          <a:prstGeom prst="rect"/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ts val="5600"/>
              </a:lnSpc>
              <a:spcBef>
                <a:spcPts val="320"/>
              </a:spcBef>
            </a:pPr>
            <a:r>
              <a:rPr dirty="0" spc="15" b="1">
                <a:latin typeface="Raleway SemiBold"/>
                <a:cs typeface="Raleway SemiBold"/>
              </a:rPr>
              <a:t>The </a:t>
            </a:r>
            <a:r>
              <a:rPr dirty="0" spc="35" b="1">
                <a:latin typeface="Raleway SemiBold"/>
                <a:cs typeface="Raleway SemiBold"/>
              </a:rPr>
              <a:t>operator </a:t>
            </a:r>
            <a:r>
              <a:rPr dirty="0" spc="30" b="1">
                <a:latin typeface="Raleway SemiBold"/>
                <a:cs typeface="Raleway SemiBold"/>
              </a:rPr>
              <a:t>explains </a:t>
            </a:r>
            <a:r>
              <a:rPr dirty="0" spc="45" b="1">
                <a:latin typeface="Raleway SemiBold"/>
                <a:cs typeface="Raleway SemiBold"/>
              </a:rPr>
              <a:t>to </a:t>
            </a:r>
            <a:r>
              <a:rPr dirty="0" spc="40" b="1">
                <a:latin typeface="Raleway SemiBold"/>
                <a:cs typeface="Raleway SemiBold"/>
              </a:rPr>
              <a:t>the </a:t>
            </a:r>
            <a:r>
              <a:rPr dirty="0" spc="25" b="1">
                <a:latin typeface="Raleway SemiBold"/>
                <a:cs typeface="Raleway SemiBold"/>
              </a:rPr>
              <a:t>user</a:t>
            </a:r>
            <a:r>
              <a:rPr dirty="0" spc="-370" b="1">
                <a:latin typeface="Raleway SemiBold"/>
                <a:cs typeface="Raleway SemiBold"/>
              </a:rPr>
              <a:t> </a:t>
            </a:r>
            <a:r>
              <a:rPr dirty="0" spc="-5" b="1">
                <a:latin typeface="Raleway SemiBold"/>
                <a:cs typeface="Raleway SemiBold"/>
              </a:rPr>
              <a:t>BEFORE  </a:t>
            </a:r>
            <a:r>
              <a:rPr dirty="0" spc="-10" b="1">
                <a:latin typeface="Raleway SemiBold"/>
                <a:cs typeface="Raleway SemiBold"/>
              </a:rPr>
              <a:t>TREATMENT </a:t>
            </a:r>
            <a:r>
              <a:rPr dirty="0" spc="45" b="1">
                <a:latin typeface="Raleway SemiBold"/>
                <a:cs typeface="Raleway SemiBold"/>
              </a:rPr>
              <a:t>what </a:t>
            </a:r>
            <a:r>
              <a:rPr dirty="0" spc="40" b="1">
                <a:latin typeface="Raleway SemiBold"/>
                <a:cs typeface="Raleway SemiBold"/>
              </a:rPr>
              <a:t>awaits </a:t>
            </a:r>
            <a:r>
              <a:rPr dirty="0" spc="30" b="1">
                <a:latin typeface="Raleway SemiBold"/>
                <a:cs typeface="Raleway SemiBold"/>
              </a:rPr>
              <a:t>him </a:t>
            </a:r>
            <a:r>
              <a:rPr dirty="0" spc="35" b="1">
                <a:latin typeface="Raleway SemiBold"/>
                <a:cs typeface="Raleway SemiBold"/>
              </a:rPr>
              <a:t>during </a:t>
            </a:r>
            <a:r>
              <a:rPr dirty="0" spc="40" b="1">
                <a:latin typeface="Raleway SemiBold"/>
                <a:cs typeface="Raleway SemiBold"/>
              </a:rPr>
              <a:t>the  </a:t>
            </a:r>
            <a:r>
              <a:rPr dirty="0" spc="35" b="1">
                <a:latin typeface="Raleway SemiBold"/>
                <a:cs typeface="Raleway SemiBold"/>
              </a:rPr>
              <a:t>procedure:</a:t>
            </a:r>
          </a:p>
        </p:txBody>
      </p:sp>
      <p:sp>
        <p:nvSpPr>
          <p:cNvPr id="6" name="object 6"/>
          <p:cNvSpPr/>
          <p:nvPr/>
        </p:nvSpPr>
        <p:spPr>
          <a:xfrm>
            <a:off x="5735989" y="2796826"/>
            <a:ext cx="116584" cy="116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38796" y="2519688"/>
            <a:ext cx="11580495" cy="7207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4604">
              <a:lnSpc>
                <a:spcPct val="116100"/>
              </a:lnSpc>
              <a:spcBef>
                <a:spcPts val="95"/>
              </a:spcBef>
            </a:pP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After setting the treatment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parameters, </a:t>
            </a:r>
            <a:r>
              <a:rPr dirty="0" sz="2900" spc="5" b="0">
                <a:solidFill>
                  <a:srgbClr val="05445E"/>
                </a:solidFill>
                <a:latin typeface="Raleway Light"/>
                <a:cs typeface="Raleway Light"/>
              </a:rPr>
              <a:t>you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will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be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invited to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go</a:t>
            </a:r>
            <a:r>
              <a:rPr dirty="0" sz="2900" spc="-28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into  the</a:t>
            </a:r>
            <a:r>
              <a:rPr dirty="0" sz="2900" spc="-1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cabin.</a:t>
            </a:r>
            <a:endParaRPr sz="2900">
              <a:latin typeface="Raleway Light"/>
              <a:cs typeface="Raleway Light"/>
            </a:endParaRPr>
          </a:p>
          <a:p>
            <a:pPr marL="12700" marR="69215">
              <a:lnSpc>
                <a:spcPts val="4040"/>
              </a:lnSpc>
              <a:spcBef>
                <a:spcPts val="229"/>
              </a:spcBef>
            </a:pP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After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entering and closing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b="0">
                <a:solidFill>
                  <a:srgbClr val="05445E"/>
                </a:solidFill>
                <a:latin typeface="Raleway Light"/>
                <a:cs typeface="Raleway Light"/>
              </a:rPr>
              <a:t>door,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elevator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will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raise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to the 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appropriate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height, so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that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head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is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outside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5" b="0">
                <a:solidFill>
                  <a:srgbClr val="05445E"/>
                </a:solidFill>
                <a:latin typeface="Raleway Light"/>
                <a:cs typeface="Raleway Light"/>
              </a:rPr>
              <a:t>cabin,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and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arms are level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with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cabin's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collar; after 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elevator stopps and 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operator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checks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height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of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b="0">
                <a:solidFill>
                  <a:srgbClr val="05445E"/>
                </a:solidFill>
                <a:latin typeface="Raleway Light"/>
                <a:cs typeface="Raleway Light"/>
              </a:rPr>
              <a:t>user,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operator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will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be</a:t>
            </a:r>
            <a:r>
              <a:rPr dirty="0" sz="2900" spc="-29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able 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to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start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cryotherapy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session.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There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is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still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possibility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to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change 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user's</a:t>
            </a:r>
            <a:r>
              <a:rPr dirty="0" sz="2900" spc="-1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height.</a:t>
            </a:r>
            <a:endParaRPr sz="2900">
              <a:latin typeface="Raleway Light"/>
              <a:cs typeface="Raleway Light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operator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is in direct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contact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with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user </a:t>
            </a:r>
            <a:r>
              <a:rPr dirty="0" sz="2900" spc="30" b="0">
                <a:solidFill>
                  <a:srgbClr val="05445E"/>
                </a:solidFill>
                <a:latin typeface="Raleway Light"/>
                <a:cs typeface="Raleway Light"/>
              </a:rPr>
              <a:t>at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all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times;</a:t>
            </a:r>
            <a:r>
              <a:rPr dirty="0" sz="2900" spc="-33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talks,</a:t>
            </a:r>
            <a:endParaRPr sz="2900">
              <a:latin typeface="Raleway Light"/>
              <a:cs typeface="Raleway Light"/>
            </a:endParaRPr>
          </a:p>
          <a:p>
            <a:pPr marL="12700" marR="5080">
              <a:lnSpc>
                <a:spcPts val="4040"/>
              </a:lnSpc>
              <a:spcBef>
                <a:spcPts val="229"/>
              </a:spcBef>
            </a:pP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makes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sure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user feels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comfortable,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informs about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remaining 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time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until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end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of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</a:t>
            </a:r>
            <a:r>
              <a:rPr dirty="0" sz="2900" spc="-15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procedure.</a:t>
            </a:r>
            <a:endParaRPr sz="2900">
              <a:latin typeface="Raleway Light"/>
              <a:cs typeface="Raleway Light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dirty="0" sz="2900" spc="25" b="1">
                <a:solidFill>
                  <a:srgbClr val="05445E"/>
                </a:solidFill>
                <a:latin typeface="Raleway SemiBold"/>
                <a:cs typeface="Raleway SemiBold"/>
              </a:rPr>
              <a:t>Inhalation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of nitrogen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vapors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from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inside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cabin is</a:t>
            </a:r>
            <a:r>
              <a:rPr dirty="0" sz="2900" spc="-365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prohibited.</a:t>
            </a:r>
            <a:endParaRPr sz="2900">
              <a:latin typeface="Raleway SemiBold"/>
              <a:cs typeface="Raleway SemiBold"/>
            </a:endParaRPr>
          </a:p>
          <a:p>
            <a:pPr marL="12700" marR="972185">
              <a:lnSpc>
                <a:spcPts val="4040"/>
              </a:lnSpc>
              <a:spcBef>
                <a:spcPts val="225"/>
              </a:spcBef>
            </a:pPr>
            <a:r>
              <a:rPr dirty="0" sz="2900" spc="1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head must </a:t>
            </a:r>
            <a:r>
              <a:rPr dirty="0" sz="2900" spc="10" b="1">
                <a:solidFill>
                  <a:srgbClr val="05445E"/>
                </a:solidFill>
                <a:latin typeface="Raleway SemiBold"/>
                <a:cs typeface="Raleway SemiBold"/>
              </a:rPr>
              <a:t>be above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device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flange and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should</a:t>
            </a:r>
            <a:r>
              <a:rPr dirty="0" sz="2900" spc="-380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point  slightly</a:t>
            </a:r>
            <a:r>
              <a:rPr dirty="0" sz="2900" spc="-30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upwards.</a:t>
            </a:r>
            <a:endParaRPr sz="2900">
              <a:latin typeface="Raleway SemiBold"/>
              <a:cs typeface="Raleway Semi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35989" y="3822771"/>
            <a:ext cx="116584" cy="116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35989" y="6900607"/>
            <a:ext cx="116584" cy="116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35989" y="8439525"/>
            <a:ext cx="116584" cy="116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82155" cy="10287000"/>
            <a:chOff x="0" y="0"/>
            <a:chExt cx="708215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813291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932295" cy="10287000"/>
            </a:xfrm>
            <a:custGeom>
              <a:avLst/>
              <a:gdLst/>
              <a:ahLst/>
              <a:cxnLst/>
              <a:rect l="l" t="t" r="r" b="b"/>
              <a:pathLst>
                <a:path w="6932295" h="10287000">
                  <a:moveTo>
                    <a:pt x="2892069" y="10287000"/>
                  </a:moveTo>
                  <a:lnTo>
                    <a:pt x="0" y="7394905"/>
                  </a:lnTo>
                  <a:lnTo>
                    <a:pt x="0" y="10287000"/>
                  </a:lnTo>
                  <a:lnTo>
                    <a:pt x="2892069" y="10287000"/>
                  </a:lnTo>
                  <a:close/>
                </a:path>
                <a:path w="6932295" h="10287000">
                  <a:moveTo>
                    <a:pt x="6932003" y="0"/>
                  </a:moveTo>
                  <a:lnTo>
                    <a:pt x="4125772" y="0"/>
                  </a:lnTo>
                  <a:lnTo>
                    <a:pt x="6932003" y="2806255"/>
                  </a:lnTo>
                  <a:lnTo>
                    <a:pt x="6932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969711" y="971326"/>
              <a:ext cx="112186" cy="112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969711" y="1981006"/>
              <a:ext cx="112186" cy="112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969711" y="4000365"/>
              <a:ext cx="112186" cy="1121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281520" y="695716"/>
            <a:ext cx="10591800" cy="507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38530">
              <a:lnSpc>
                <a:spcPct val="114199"/>
              </a:lnSpc>
              <a:spcBef>
                <a:spcPts val="100"/>
              </a:spcBef>
            </a:pPr>
            <a:r>
              <a:rPr dirty="0" sz="2900" spc="5" b="0">
                <a:solidFill>
                  <a:srgbClr val="05445E"/>
                </a:solidFill>
                <a:latin typeface="Raleway Light"/>
                <a:cs typeface="Raleway Light"/>
              </a:rPr>
              <a:t>We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suggest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to </a:t>
            </a:r>
            <a:r>
              <a:rPr dirty="0" sz="2900" spc="5" b="0">
                <a:solidFill>
                  <a:srgbClr val="05445E"/>
                </a:solidFill>
                <a:latin typeface="Raleway Light"/>
                <a:cs typeface="Raleway Light"/>
              </a:rPr>
              <a:t>move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around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in a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moderate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pace</a:t>
            </a:r>
            <a:r>
              <a:rPr dirty="0" sz="2900" spc="-22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without 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rubbing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against the unit's</a:t>
            </a:r>
            <a:r>
              <a:rPr dirty="0" sz="2900" spc="-10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interior.</a:t>
            </a:r>
            <a:endParaRPr sz="2900">
              <a:latin typeface="Raleway Light"/>
              <a:cs typeface="Raleway Light"/>
            </a:endParaRPr>
          </a:p>
          <a:p>
            <a:pPr marL="12700" marR="76200">
              <a:lnSpc>
                <a:spcPct val="114199"/>
              </a:lnSpc>
            </a:pPr>
            <a:r>
              <a:rPr dirty="0" sz="2900" spc="35" b="0">
                <a:solidFill>
                  <a:srgbClr val="05445E"/>
                </a:solidFill>
                <a:latin typeface="Raleway Light"/>
                <a:cs typeface="Raleway Light"/>
              </a:rPr>
              <a:t>It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is not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recommended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to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open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door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during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</a:t>
            </a:r>
            <a:r>
              <a:rPr dirty="0" sz="2900" spc="-26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treatment. 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Explain </a:t>
            </a:r>
            <a:r>
              <a:rPr dirty="0" sz="2900" spc="30" b="1">
                <a:solidFill>
                  <a:srgbClr val="05445E"/>
                </a:solidFill>
                <a:latin typeface="Raleway SemiBold"/>
                <a:cs typeface="Raleway SemiBold"/>
              </a:rPr>
              <a:t>that </a:t>
            </a:r>
            <a:r>
              <a:rPr dirty="0" sz="2900" spc="40" b="1">
                <a:solidFill>
                  <a:srgbClr val="05445E"/>
                </a:solidFill>
                <a:latin typeface="Raleway SemiBold"/>
                <a:cs typeface="Raleway SemiBold"/>
              </a:rPr>
              <a:t>it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is </a:t>
            </a:r>
            <a:r>
              <a:rPr dirty="0" sz="2900" spc="10" b="1">
                <a:solidFill>
                  <a:srgbClr val="05445E"/>
                </a:solidFill>
                <a:latin typeface="Raleway SemiBold"/>
                <a:cs typeface="Raleway SemiBold"/>
              </a:rPr>
              <a:t>possible </a:t>
            </a:r>
            <a:r>
              <a:rPr dirty="0" sz="2900" spc="25" b="1">
                <a:solidFill>
                  <a:srgbClr val="05445E"/>
                </a:solidFill>
                <a:latin typeface="Raleway SemiBold"/>
                <a:cs typeface="Raleway SemiBold"/>
              </a:rPr>
              <a:t>to </a:t>
            </a:r>
            <a:r>
              <a:rPr dirty="0" sz="2900" spc="10" b="1">
                <a:solidFill>
                  <a:srgbClr val="05445E"/>
                </a:solidFill>
                <a:latin typeface="Raleway SemiBold"/>
                <a:cs typeface="Raleway SemiBold"/>
              </a:rPr>
              <a:t>open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door </a:t>
            </a:r>
            <a:r>
              <a:rPr dirty="0" sz="2900" spc="35" b="1">
                <a:solidFill>
                  <a:srgbClr val="05445E"/>
                </a:solidFill>
                <a:latin typeface="Raleway SemiBold"/>
                <a:cs typeface="Raleway SemiBold"/>
              </a:rPr>
              <a:t>at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any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time, 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however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warn 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user </a:t>
            </a:r>
            <a:r>
              <a:rPr dirty="0" sz="2900" spc="30" b="1">
                <a:solidFill>
                  <a:srgbClr val="05445E"/>
                </a:solidFill>
                <a:latin typeface="Raleway SemiBold"/>
                <a:cs typeface="Raleway SemiBold"/>
              </a:rPr>
              <a:t>that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when </a:t>
            </a:r>
            <a:r>
              <a:rPr dirty="0" sz="2900" spc="10" b="1">
                <a:solidFill>
                  <a:srgbClr val="05445E"/>
                </a:solidFill>
                <a:latin typeface="Raleway SemiBold"/>
                <a:cs typeface="Raleway SemiBold"/>
              </a:rPr>
              <a:t>opening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door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during  the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procedure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there </a:t>
            </a: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is </a:t>
            </a:r>
            <a:r>
              <a:rPr dirty="0" sz="2900" spc="25" b="1">
                <a:solidFill>
                  <a:srgbClr val="05445E"/>
                </a:solidFill>
                <a:latin typeface="Raleway SemiBold"/>
                <a:cs typeface="Raleway SemiBold"/>
              </a:rPr>
              <a:t>a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risk of </a:t>
            </a:r>
            <a:r>
              <a:rPr dirty="0" sz="2900" spc="25" b="1">
                <a:solidFill>
                  <a:srgbClr val="05445E"/>
                </a:solidFill>
                <a:latin typeface="Raleway SemiBold"/>
                <a:cs typeface="Raleway SemiBold"/>
              </a:rPr>
              <a:t>falling out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of the</a:t>
            </a:r>
            <a:r>
              <a:rPr dirty="0" sz="2900" spc="-470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cabin.</a:t>
            </a:r>
            <a:endParaRPr sz="2900">
              <a:latin typeface="Raleway SemiBold"/>
              <a:cs typeface="Raleway SemiBold"/>
            </a:endParaRPr>
          </a:p>
          <a:p>
            <a:pPr marL="12700" marR="5080">
              <a:lnSpc>
                <a:spcPct val="114199"/>
              </a:lnSpc>
            </a:pP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At the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end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of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treatment 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cold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mist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will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be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extracted  from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cabin and simultaneously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30" b="0">
                <a:solidFill>
                  <a:srgbClr val="05445E"/>
                </a:solidFill>
                <a:latin typeface="Raleway Light"/>
                <a:cs typeface="Raleway Light"/>
              </a:rPr>
              <a:t>lift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will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go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down.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The 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user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waits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inside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for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operator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to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open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door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after the</a:t>
            </a:r>
            <a:r>
              <a:rPr dirty="0" sz="2900" spc="-254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sound 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signal.</a:t>
            </a:r>
            <a:endParaRPr sz="2900">
              <a:latin typeface="Raleway Light"/>
              <a:cs typeface="Raleway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16433" y="742156"/>
            <a:ext cx="8571865" cy="4248150"/>
          </a:xfrm>
          <a:custGeom>
            <a:avLst/>
            <a:gdLst/>
            <a:ahLst/>
            <a:cxnLst/>
            <a:rect l="l" t="t" r="r" b="b"/>
            <a:pathLst>
              <a:path w="8571865" h="4248150">
                <a:moveTo>
                  <a:pt x="0" y="0"/>
                </a:moveTo>
                <a:lnTo>
                  <a:pt x="8571567" y="0"/>
                </a:lnTo>
                <a:lnTo>
                  <a:pt x="8571567" y="4248149"/>
                </a:lnTo>
                <a:lnTo>
                  <a:pt x="0" y="4248149"/>
                </a:lnTo>
                <a:lnTo>
                  <a:pt x="0" y="0"/>
                </a:lnTo>
                <a:close/>
              </a:path>
            </a:pathLst>
          </a:custGeom>
          <a:solidFill>
            <a:srgbClr val="05445E">
              <a:alpha val="7372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217208" y="827875"/>
            <a:ext cx="8070850" cy="343852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4350">
              <a:latin typeface="Times New Roman"/>
              <a:cs typeface="Times New Roman"/>
            </a:endParaRPr>
          </a:p>
          <a:p>
            <a:pPr marL="471170" marR="324485" indent="788035">
              <a:lnSpc>
                <a:spcPct val="115700"/>
              </a:lnSpc>
            </a:pPr>
            <a:r>
              <a:rPr dirty="0" sz="2900" spc="30" b="1">
                <a:solidFill>
                  <a:srgbClr val="05445E"/>
                </a:solidFill>
                <a:latin typeface="Raleway SemiBold"/>
                <a:cs typeface="Raleway SemiBold"/>
              </a:rPr>
              <a:t>7</a:t>
            </a:r>
            <a:r>
              <a:rPr dirty="0" sz="2900" spc="30" b="0">
                <a:solidFill>
                  <a:srgbClr val="05445E"/>
                </a:solidFill>
                <a:latin typeface="Raleway Light"/>
                <a:cs typeface="Raleway Light"/>
              </a:rPr>
              <a:t>.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After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explanations of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whole 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procedure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operator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checks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25" b="0">
                <a:solidFill>
                  <a:srgbClr val="05445E"/>
                </a:solidFill>
                <a:latin typeface="Raleway Light"/>
                <a:cs typeface="Raleway Light"/>
              </a:rPr>
              <a:t>outfit 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and asks about skin condition</a:t>
            </a:r>
            <a:r>
              <a:rPr dirty="0" sz="2900" spc="-8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(dry/without</a:t>
            </a:r>
            <a:endParaRPr sz="2900">
              <a:latin typeface="Raleway Light"/>
              <a:cs typeface="Raleway Light"/>
            </a:endParaRPr>
          </a:p>
          <a:p>
            <a:pPr marL="1216660">
              <a:lnSpc>
                <a:spcPct val="100000"/>
              </a:lnSpc>
              <a:spcBef>
                <a:spcPts val="545"/>
              </a:spcBef>
            </a:pP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jewelerry/ without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open</a:t>
            </a:r>
            <a:r>
              <a:rPr dirty="0" sz="2900" spc="-8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wounds).</a:t>
            </a:r>
            <a:endParaRPr sz="2900">
              <a:latin typeface="Raleway Light"/>
              <a:cs typeface="Raleway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235680" y="742156"/>
              <a:ext cx="7052945" cy="3609975"/>
            </a:xfrm>
            <a:custGeom>
              <a:avLst/>
              <a:gdLst/>
              <a:ahLst/>
              <a:cxnLst/>
              <a:rect l="l" t="t" r="r" b="b"/>
              <a:pathLst>
                <a:path w="7052944" h="3609975">
                  <a:moveTo>
                    <a:pt x="0" y="0"/>
                  </a:moveTo>
                  <a:lnTo>
                    <a:pt x="7052321" y="0"/>
                  </a:lnTo>
                  <a:lnTo>
                    <a:pt x="7052321" y="3609974"/>
                  </a:lnTo>
                  <a:lnTo>
                    <a:pt x="0" y="36099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5445E">
                <a:alpha val="73724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1644934" y="1139043"/>
            <a:ext cx="6643370" cy="268605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950">
              <a:latin typeface="Times New Roman"/>
              <a:cs typeface="Times New Roman"/>
            </a:endParaRPr>
          </a:p>
          <a:p>
            <a:pPr marL="661670" marR="405130" indent="-109855">
              <a:lnSpc>
                <a:spcPct val="115700"/>
              </a:lnSpc>
            </a:pP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8.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Set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 </a:t>
            </a:r>
            <a:r>
              <a:rPr dirty="0" sz="2900" spc="25" b="1">
                <a:solidFill>
                  <a:srgbClr val="05445E"/>
                </a:solidFill>
                <a:latin typeface="Raleway SemiBold"/>
                <a:cs typeface="Raleway SemiBold"/>
              </a:rPr>
              <a:t>treatment</a:t>
            </a:r>
            <a:r>
              <a:rPr dirty="0" sz="2900" spc="-190" b="1">
                <a:solidFill>
                  <a:srgbClr val="05445E"/>
                </a:solidFill>
                <a:latin typeface="Raleway SemiBold"/>
                <a:cs typeface="Raleway SemiBold"/>
              </a:rPr>
              <a:t> </a:t>
            </a:r>
            <a:r>
              <a:rPr dirty="0" sz="2900" spc="20" b="1">
                <a:solidFill>
                  <a:srgbClr val="05445E"/>
                </a:solidFill>
                <a:latin typeface="Raleway SemiBold"/>
                <a:cs typeface="Raleway SemiBold"/>
              </a:rPr>
              <a:t>parameters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:  </a:t>
            </a: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intensity, </a:t>
            </a:r>
            <a:r>
              <a:rPr dirty="0" sz="2900" spc="5" b="0">
                <a:solidFill>
                  <a:srgbClr val="05445E"/>
                </a:solidFill>
                <a:latin typeface="Raleway Light"/>
                <a:cs typeface="Raleway Light"/>
              </a:rPr>
              <a:t>colour,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time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and</a:t>
            </a:r>
            <a:r>
              <a:rPr dirty="0" sz="2900" spc="-9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user's</a:t>
            </a:r>
            <a:endParaRPr sz="2900">
              <a:latin typeface="Raleway Light"/>
              <a:cs typeface="Raleway Light"/>
            </a:endParaRPr>
          </a:p>
          <a:p>
            <a:pPr marL="2818130">
              <a:lnSpc>
                <a:spcPct val="100000"/>
              </a:lnSpc>
              <a:spcBef>
                <a:spcPts val="545"/>
              </a:spcBef>
            </a:pP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height.</a:t>
            </a:r>
            <a:endParaRPr sz="2900">
              <a:latin typeface="Raleway Light"/>
              <a:cs typeface="Raleway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42990"/>
            <a:ext cx="4105275" cy="3724275"/>
          </a:xfrm>
          <a:custGeom>
            <a:avLst/>
            <a:gdLst/>
            <a:ahLst/>
            <a:cxnLst/>
            <a:rect l="l" t="t" r="r" b="b"/>
            <a:pathLst>
              <a:path w="4105275" h="3724275">
                <a:moveTo>
                  <a:pt x="0" y="0"/>
                </a:moveTo>
                <a:lnTo>
                  <a:pt x="4105215" y="0"/>
                </a:lnTo>
                <a:lnTo>
                  <a:pt x="4105215" y="3724275"/>
                </a:lnTo>
                <a:lnTo>
                  <a:pt x="0" y="3724275"/>
                </a:lnTo>
                <a:lnTo>
                  <a:pt x="0" y="0"/>
                </a:lnTo>
                <a:close/>
              </a:path>
            </a:pathLst>
          </a:custGeom>
          <a:solidFill>
            <a:srgbClr val="05445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0" y="4015847"/>
            <a:ext cx="3786504" cy="28956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222250" rIns="0" bIns="0" rtlCol="0" vert="horz">
            <a:spAutoFit/>
          </a:bodyPr>
          <a:lstStyle/>
          <a:p>
            <a:pPr marL="1007110" marR="65405" indent="-676910">
              <a:lnSpc>
                <a:spcPct val="116300"/>
              </a:lnSpc>
              <a:spcBef>
                <a:spcPts val="1750"/>
              </a:spcBef>
            </a:pPr>
            <a:r>
              <a:rPr dirty="0" sz="2900" spc="15" b="1">
                <a:solidFill>
                  <a:srgbClr val="05445E"/>
                </a:solidFill>
                <a:latin typeface="Raleway SemiBold"/>
                <a:cs typeface="Raleway SemiBold"/>
              </a:rPr>
              <a:t>8.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Set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the</a:t>
            </a:r>
            <a:r>
              <a:rPr dirty="0" sz="2900" spc="-140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treatment 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parameters:</a:t>
            </a:r>
            <a:endParaRPr sz="2900">
              <a:latin typeface="Raleway Light"/>
              <a:cs typeface="Raleway Light"/>
            </a:endParaRPr>
          </a:p>
          <a:p>
            <a:pPr algn="ctr" marL="632460" marR="367030">
              <a:lnSpc>
                <a:spcPct val="116300"/>
              </a:lnSpc>
            </a:pPr>
            <a:r>
              <a:rPr dirty="0" sz="2900" spc="10" b="0">
                <a:solidFill>
                  <a:srgbClr val="05445E"/>
                </a:solidFill>
                <a:latin typeface="Raleway Light"/>
                <a:cs typeface="Raleway Light"/>
              </a:rPr>
              <a:t>intensity,</a:t>
            </a:r>
            <a:r>
              <a:rPr dirty="0" sz="2900" spc="-55" b="0">
                <a:solidFill>
                  <a:srgbClr val="05445E"/>
                </a:solidFill>
                <a:latin typeface="Raleway Light"/>
                <a:cs typeface="Raleway Light"/>
              </a:rPr>
              <a:t> </a:t>
            </a:r>
            <a:r>
              <a:rPr dirty="0" sz="2900" spc="5" b="0">
                <a:solidFill>
                  <a:srgbClr val="05445E"/>
                </a:solidFill>
                <a:latin typeface="Raleway Light"/>
                <a:cs typeface="Raleway Light"/>
              </a:rPr>
              <a:t>colour, 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time </a:t>
            </a:r>
            <a:r>
              <a:rPr dirty="0" sz="2900" spc="15" b="0">
                <a:solidFill>
                  <a:srgbClr val="05445E"/>
                </a:solidFill>
                <a:latin typeface="Raleway Light"/>
                <a:cs typeface="Raleway Light"/>
              </a:rPr>
              <a:t>and user's  </a:t>
            </a:r>
            <a:r>
              <a:rPr dirty="0" sz="2900" spc="20" b="0">
                <a:solidFill>
                  <a:srgbClr val="05445E"/>
                </a:solidFill>
                <a:latin typeface="Raleway Light"/>
                <a:cs typeface="Raleway Light"/>
              </a:rPr>
              <a:t>height.</a:t>
            </a:r>
            <a:endParaRPr sz="2900">
              <a:latin typeface="Raleway Light"/>
              <a:cs typeface="Raleway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65596" y="237957"/>
            <a:ext cx="14021435" cy="9289415"/>
            <a:chOff x="4265596" y="237957"/>
            <a:chExt cx="14021435" cy="9289415"/>
          </a:xfrm>
        </p:grpSpPr>
        <p:sp>
          <p:nvSpPr>
            <p:cNvPr id="5" name="object 5"/>
            <p:cNvSpPr/>
            <p:nvPr/>
          </p:nvSpPr>
          <p:spPr>
            <a:xfrm>
              <a:off x="4265596" y="3514700"/>
              <a:ext cx="4686300" cy="31432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265596" y="237957"/>
              <a:ext cx="5153025" cy="3352800"/>
            </a:xfrm>
            <a:custGeom>
              <a:avLst/>
              <a:gdLst/>
              <a:ahLst/>
              <a:cxnLst/>
              <a:rect l="l" t="t" r="r" b="b"/>
              <a:pathLst>
                <a:path w="5153025" h="3352800">
                  <a:moveTo>
                    <a:pt x="5153025" y="3352800"/>
                  </a:moveTo>
                  <a:lnTo>
                    <a:pt x="0" y="3352800"/>
                  </a:lnTo>
                  <a:lnTo>
                    <a:pt x="0" y="0"/>
                  </a:lnTo>
                  <a:lnTo>
                    <a:pt x="5153025" y="0"/>
                  </a:lnTo>
                  <a:lnTo>
                    <a:pt x="5153025" y="335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67087" y="769125"/>
              <a:ext cx="4162424" cy="24288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954960" y="239452"/>
              <a:ext cx="4800600" cy="29622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954960" y="3153481"/>
              <a:ext cx="4810125" cy="3352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265596" y="6326888"/>
              <a:ext cx="9534201" cy="3200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3657681" y="2500448"/>
              <a:ext cx="4619625" cy="33242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3657681" y="5733367"/>
              <a:ext cx="4629150" cy="29146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416802" y="240915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16802" y="3298155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2.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16802" y="6329846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3.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15121" y="240915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4.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69029" y="3115276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5.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04161" y="6146961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6.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898832" y="2503406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7.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898832" y="5427953"/>
            <a:ext cx="2800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8.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Paulina Boś</dc:creator>
  <cp:keywords>DADQkFucamg,BACXxYBQ_2U</cp:keywords>
  <dc:title>EN-Szkolenie-dla-operatorow-i-uzytkownikow-cryospace</dc:title>
  <dcterms:created xsi:type="dcterms:W3CDTF">2020-09-03T07:02:41Z</dcterms:created>
  <dcterms:modified xsi:type="dcterms:W3CDTF">2020-09-03T07:02:41Z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2019-06-11T00:00:00Z</vt:filetime>
  </property>
  <property fmtid="{D5CDD505-2E9C-101B-9397-08002B2CF9AE}" pid="3" name="Creator">
    <vt:lpwstr>Canva</vt:lpwstr>
  </property>
  <property fmtid="{D5CDD505-2E9C-101B-9397-08002B2CF9AE}" pid="4" name="LastSaved">
    <vt:filetime>2020-09-03T00:00:00Z</vt:filetime>
  </property>
</Properties>
</file>