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8" r:id="rId3"/>
    <p:sldId id="269" r:id="rId4"/>
    <p:sldId id="263" r:id="rId5"/>
    <p:sldId id="264" r:id="rId6"/>
    <p:sldId id="271" r:id="rId7"/>
    <p:sldId id="265" r:id="rId8"/>
    <p:sldId id="267" r:id="rId9"/>
    <p:sldId id="272" r:id="rId10"/>
    <p:sldId id="283" r:id="rId11"/>
    <p:sldId id="284" r:id="rId12"/>
    <p:sldId id="273" r:id="rId13"/>
    <p:sldId id="274" r:id="rId14"/>
    <p:sldId id="275" r:id="rId15"/>
    <p:sldId id="276" r:id="rId16"/>
    <p:sldId id="277" r:id="rId17"/>
    <p:sldId id="278" r:id="rId18"/>
    <p:sldId id="281" r:id="rId19"/>
    <p:sldId id="279" r:id="rId20"/>
    <p:sldId id="282" r:id="rId21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0" autoAdjust="0"/>
  </p:normalViewPr>
  <p:slideViewPr>
    <p:cSldViewPr showGuides="1">
      <p:cViewPr varScale="1">
        <p:scale>
          <a:sx n="113" d="100"/>
          <a:sy n="113" d="100"/>
        </p:scale>
        <p:origin x="74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FIBROMYALGIA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'[Wykresy - badania.xlsx]Fibromyalgia'!$B$2</c:f>
              <c:strCache>
                <c:ptCount val="1"/>
                <c:pt idx="0">
                  <c:v>AVERAGE IMPROVEMENT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badania.xlsx]Fibromyalgia'!$A$3:$A$23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'[Wykresy - badania.xlsx]Fibromyalgia'!$B$3:$B$23</c:f>
              <c:numCache>
                <c:formatCode>0%</c:formatCode>
                <c:ptCount val="21"/>
                <c:pt idx="0">
                  <c:v>0</c:v>
                </c:pt>
                <c:pt idx="1">
                  <c:v>0.03</c:v>
                </c:pt>
                <c:pt idx="2">
                  <c:v>0.05</c:v>
                </c:pt>
                <c:pt idx="3">
                  <c:v>7.0000000000000007E-2</c:v>
                </c:pt>
                <c:pt idx="4">
                  <c:v>0.08</c:v>
                </c:pt>
                <c:pt idx="5">
                  <c:v>0.09</c:v>
                </c:pt>
                <c:pt idx="6">
                  <c:v>0.11</c:v>
                </c:pt>
                <c:pt idx="7">
                  <c:v>0.13</c:v>
                </c:pt>
                <c:pt idx="8">
                  <c:v>0.15</c:v>
                </c:pt>
                <c:pt idx="9">
                  <c:v>0.17</c:v>
                </c:pt>
                <c:pt idx="10">
                  <c:v>0.19</c:v>
                </c:pt>
                <c:pt idx="11">
                  <c:v>0.23</c:v>
                </c:pt>
                <c:pt idx="12">
                  <c:v>0.26</c:v>
                </c:pt>
                <c:pt idx="13">
                  <c:v>0.28999999999999998</c:v>
                </c:pt>
                <c:pt idx="14">
                  <c:v>0.31</c:v>
                </c:pt>
                <c:pt idx="15">
                  <c:v>0.33</c:v>
                </c:pt>
                <c:pt idx="16">
                  <c:v>0.36</c:v>
                </c:pt>
                <c:pt idx="17">
                  <c:v>0.41</c:v>
                </c:pt>
                <c:pt idx="18">
                  <c:v>0.45</c:v>
                </c:pt>
                <c:pt idx="19">
                  <c:v>0.5</c:v>
                </c:pt>
                <c:pt idx="20">
                  <c:v>0.52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84E-4F98-894D-7F01EC1D9A49}"/>
            </c:ext>
          </c:extLst>
        </c:ser>
        <c:ser>
          <c:idx val="1"/>
          <c:order val="1"/>
          <c:tx>
            <c:strRef>
              <c:f>'[Wykresy - badania.xlsx]Fibromyalgia'!$C$2</c:f>
              <c:strCache>
                <c:ptCount val="1"/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badania.xlsx]Fibromyalgia'!$A$3:$A$23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'[Wykresy - badania.xlsx]Fibromyalgia'!$C$3:$C$23</c:f>
              <c:numCache>
                <c:formatCode>0%</c:formatCode>
                <c:ptCount val="21"/>
                <c:pt idx="0">
                  <c:v>0</c:v>
                </c:pt>
                <c:pt idx="1">
                  <c:v>0.04</c:v>
                </c:pt>
                <c:pt idx="2">
                  <c:v>0.08</c:v>
                </c:pt>
                <c:pt idx="3">
                  <c:v>0.12</c:v>
                </c:pt>
                <c:pt idx="4">
                  <c:v>0.14000000000000001</c:v>
                </c:pt>
                <c:pt idx="5">
                  <c:v>0.17</c:v>
                </c:pt>
                <c:pt idx="6">
                  <c:v>0.21</c:v>
                </c:pt>
                <c:pt idx="7">
                  <c:v>0.25</c:v>
                </c:pt>
                <c:pt idx="8">
                  <c:v>0.28999999999999998</c:v>
                </c:pt>
                <c:pt idx="9">
                  <c:v>0.33</c:v>
                </c:pt>
                <c:pt idx="10">
                  <c:v>0.35</c:v>
                </c:pt>
                <c:pt idx="11">
                  <c:v>0.37</c:v>
                </c:pt>
                <c:pt idx="12">
                  <c:v>0.38</c:v>
                </c:pt>
                <c:pt idx="13">
                  <c:v>0.39</c:v>
                </c:pt>
                <c:pt idx="14">
                  <c:v>0.41</c:v>
                </c:pt>
                <c:pt idx="15">
                  <c:v>0.43</c:v>
                </c:pt>
                <c:pt idx="16">
                  <c:v>0.45</c:v>
                </c:pt>
                <c:pt idx="17">
                  <c:v>0.46</c:v>
                </c:pt>
                <c:pt idx="18">
                  <c:v>0.48</c:v>
                </c:pt>
                <c:pt idx="19">
                  <c:v>0.5</c:v>
                </c:pt>
                <c:pt idx="20">
                  <c:v>0.52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84E-4F98-894D-7F01EC1D9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4803120"/>
        <c:axId val="384804104"/>
      </c:scatterChart>
      <c:valAx>
        <c:axId val="384803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NUMBER OF SESSIONS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4804104"/>
        <c:crosses val="autoZero"/>
        <c:crossBetween val="midCat"/>
      </c:valAx>
      <c:valAx>
        <c:axId val="384804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AVERAGE IMPROVEMENT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4803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PAIN PERCEPTION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'[Wykresy - badania.xlsx]Pain'!$B$2</c:f>
              <c:strCache>
                <c:ptCount val="1"/>
                <c:pt idx="0">
                  <c:v>PAIN PERCEPTION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badania.xlsx]Pain'!$A$3:$A$31</c:f>
              <c:numCache>
                <c:formatCode>General</c:formatCode>
                <c:ptCount val="2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</c:numCache>
            </c:numRef>
          </c:xVal>
          <c:yVal>
            <c:numRef>
              <c:f>'[Wykresy - badania.xlsx]Pain'!$B$3:$B$31</c:f>
              <c:numCache>
                <c:formatCode>0%</c:formatCode>
                <c:ptCount val="29"/>
                <c:pt idx="0">
                  <c:v>1</c:v>
                </c:pt>
                <c:pt idx="1">
                  <c:v>0.88</c:v>
                </c:pt>
                <c:pt idx="2">
                  <c:v>0.76</c:v>
                </c:pt>
                <c:pt idx="3">
                  <c:v>0.64</c:v>
                </c:pt>
                <c:pt idx="4">
                  <c:v>0.52</c:v>
                </c:pt>
                <c:pt idx="5">
                  <c:v>0.5</c:v>
                </c:pt>
                <c:pt idx="6">
                  <c:v>0.48</c:v>
                </c:pt>
                <c:pt idx="7">
                  <c:v>0.46</c:v>
                </c:pt>
                <c:pt idx="8">
                  <c:v>0.44</c:v>
                </c:pt>
                <c:pt idx="9">
                  <c:v>0.42</c:v>
                </c:pt>
                <c:pt idx="10">
                  <c:v>0.4</c:v>
                </c:pt>
                <c:pt idx="11">
                  <c:v>0.38</c:v>
                </c:pt>
                <c:pt idx="12">
                  <c:v>0.36</c:v>
                </c:pt>
                <c:pt idx="13">
                  <c:v>0.34</c:v>
                </c:pt>
                <c:pt idx="14">
                  <c:v>0.32</c:v>
                </c:pt>
                <c:pt idx="15">
                  <c:v>0.3</c:v>
                </c:pt>
                <c:pt idx="16">
                  <c:v>0.27</c:v>
                </c:pt>
                <c:pt idx="17">
                  <c:v>0.24</c:v>
                </c:pt>
                <c:pt idx="18">
                  <c:v>0.21</c:v>
                </c:pt>
                <c:pt idx="19">
                  <c:v>0.18</c:v>
                </c:pt>
                <c:pt idx="20">
                  <c:v>0.15</c:v>
                </c:pt>
                <c:pt idx="21">
                  <c:v>0.12</c:v>
                </c:pt>
                <c:pt idx="22">
                  <c:v>0.09</c:v>
                </c:pt>
                <c:pt idx="23">
                  <c:v>0.06</c:v>
                </c:pt>
                <c:pt idx="24">
                  <c:v>0.03</c:v>
                </c:pt>
                <c:pt idx="2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A5B-4369-949B-9233E7401901}"/>
            </c:ext>
          </c:extLst>
        </c:ser>
        <c:ser>
          <c:idx val="1"/>
          <c:order val="1"/>
          <c:tx>
            <c:strRef>
              <c:f>'[Wykresy - badania.xlsx]Pain'!$C$2</c:f>
              <c:strCache>
                <c:ptCount val="1"/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badania.xlsx]Pain'!$A$3:$A$31</c:f>
              <c:numCache>
                <c:formatCode>General</c:formatCode>
                <c:ptCount val="2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</c:numCache>
            </c:numRef>
          </c:xVal>
          <c:yVal>
            <c:numRef>
              <c:f>'[Wykresy - badania.xlsx]Pain'!$C$3:$C$31</c:f>
              <c:numCache>
                <c:formatCode>0%</c:formatCode>
                <c:ptCount val="29"/>
                <c:pt idx="0">
                  <c:v>1</c:v>
                </c:pt>
                <c:pt idx="1">
                  <c:v>0.98</c:v>
                </c:pt>
                <c:pt idx="2">
                  <c:v>0.96</c:v>
                </c:pt>
                <c:pt idx="3">
                  <c:v>0.94</c:v>
                </c:pt>
                <c:pt idx="4">
                  <c:v>0.92</c:v>
                </c:pt>
                <c:pt idx="5">
                  <c:v>0.9</c:v>
                </c:pt>
                <c:pt idx="6">
                  <c:v>0.88</c:v>
                </c:pt>
                <c:pt idx="7">
                  <c:v>0.86</c:v>
                </c:pt>
                <c:pt idx="8">
                  <c:v>0.84</c:v>
                </c:pt>
                <c:pt idx="9">
                  <c:v>0.82</c:v>
                </c:pt>
                <c:pt idx="10">
                  <c:v>0.8</c:v>
                </c:pt>
                <c:pt idx="11">
                  <c:v>0.76</c:v>
                </c:pt>
                <c:pt idx="12">
                  <c:v>0.73</c:v>
                </c:pt>
                <c:pt idx="13">
                  <c:v>0.7</c:v>
                </c:pt>
                <c:pt idx="14">
                  <c:v>0.67</c:v>
                </c:pt>
                <c:pt idx="15">
                  <c:v>0.64</c:v>
                </c:pt>
                <c:pt idx="16">
                  <c:v>0.61</c:v>
                </c:pt>
                <c:pt idx="17">
                  <c:v>0.57999999999999996</c:v>
                </c:pt>
                <c:pt idx="18">
                  <c:v>0.55000000000000004</c:v>
                </c:pt>
                <c:pt idx="19">
                  <c:v>0.52</c:v>
                </c:pt>
                <c:pt idx="20">
                  <c:v>0.49</c:v>
                </c:pt>
                <c:pt idx="21">
                  <c:v>0.46</c:v>
                </c:pt>
                <c:pt idx="22">
                  <c:v>0.43</c:v>
                </c:pt>
                <c:pt idx="23">
                  <c:v>0.4</c:v>
                </c:pt>
                <c:pt idx="24">
                  <c:v>0.37</c:v>
                </c:pt>
                <c:pt idx="25">
                  <c:v>0.34</c:v>
                </c:pt>
                <c:pt idx="26">
                  <c:v>0.31</c:v>
                </c:pt>
                <c:pt idx="27">
                  <c:v>0.28000000000000003</c:v>
                </c:pt>
                <c:pt idx="28">
                  <c:v>0.25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A5B-4369-949B-9233E7401901}"/>
            </c:ext>
          </c:extLst>
        </c:ser>
        <c:ser>
          <c:idx val="2"/>
          <c:order val="2"/>
          <c:tx>
            <c:strRef>
              <c:f>'[Wykresy - badania.xlsx]Pain'!$D$2</c:f>
              <c:strCache>
                <c:ptCount val="1"/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badania.xlsx]Pain'!$A$3:$A$31</c:f>
              <c:numCache>
                <c:formatCode>General</c:formatCode>
                <c:ptCount val="2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</c:numCache>
            </c:numRef>
          </c:xVal>
          <c:yVal>
            <c:numRef>
              <c:f>'[Wykresy - badania.xlsx]Pain'!$D$3:$D$31</c:f>
              <c:numCache>
                <c:formatCode>0%</c:formatCode>
                <c:ptCount val="29"/>
                <c:pt idx="0">
                  <c:v>1</c:v>
                </c:pt>
                <c:pt idx="1">
                  <c:v>0.95</c:v>
                </c:pt>
                <c:pt idx="2">
                  <c:v>0.9</c:v>
                </c:pt>
                <c:pt idx="3">
                  <c:v>0.8</c:v>
                </c:pt>
                <c:pt idx="4">
                  <c:v>0.7</c:v>
                </c:pt>
                <c:pt idx="5">
                  <c:v>0.6</c:v>
                </c:pt>
                <c:pt idx="6">
                  <c:v>0.5</c:v>
                </c:pt>
                <c:pt idx="7">
                  <c:v>0.4</c:v>
                </c:pt>
                <c:pt idx="8">
                  <c:v>0.3</c:v>
                </c:pt>
                <c:pt idx="9">
                  <c:v>0.2</c:v>
                </c:pt>
                <c:pt idx="10">
                  <c:v>0.1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A5B-4369-949B-9233E74019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8959744"/>
        <c:axId val="478960072"/>
      </c:scatterChart>
      <c:valAx>
        <c:axId val="478959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NUMBER</a:t>
                </a:r>
                <a:r>
                  <a:rPr lang="pl-PL" baseline="0"/>
                  <a:t> OF SESSIONS</a:t>
                </a:r>
                <a:endParaRPr lang="pl-PL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78960072"/>
        <c:crosses val="autoZero"/>
        <c:crossBetween val="midCat"/>
      </c:valAx>
      <c:valAx>
        <c:axId val="478960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INTENSITY</a:t>
                </a:r>
                <a:r>
                  <a:rPr lang="pl-PL" baseline="0"/>
                  <a:t> OF PAIN</a:t>
                </a:r>
                <a:endParaRPr lang="pl-PL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78959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DEPRES</a:t>
            </a:r>
            <a:r>
              <a:rPr lang="pl-PL"/>
              <a:t>S</a:t>
            </a:r>
            <a:r>
              <a:rPr lang="en-US"/>
              <a:t>IVE</a:t>
            </a:r>
            <a:r>
              <a:rPr lang="pl-PL"/>
              <a:t> AND ANXIETY DISORDERS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'[Wykresy - badania.xlsx]Depressive &amp; anxiety disorders'!$B$2</c:f>
              <c:strCache>
                <c:ptCount val="1"/>
                <c:pt idx="0">
                  <c:v>AVERAGE IMPROVEMENT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badania.xlsx]Depressive &amp; anxiety disorders'!$A$3:$A$18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'[Wykresy - badania.xlsx]Depressive &amp; anxiety disorders'!$B$3:$B$18</c:f>
              <c:numCache>
                <c:formatCode>0%</c:formatCode>
                <c:ptCount val="16"/>
                <c:pt idx="0">
                  <c:v>0</c:v>
                </c:pt>
                <c:pt idx="1">
                  <c:v>0.03</c:v>
                </c:pt>
                <c:pt idx="2">
                  <c:v>0.06</c:v>
                </c:pt>
                <c:pt idx="3">
                  <c:v>0.09</c:v>
                </c:pt>
                <c:pt idx="4">
                  <c:v>0.12</c:v>
                </c:pt>
                <c:pt idx="5">
                  <c:v>0.15</c:v>
                </c:pt>
                <c:pt idx="6">
                  <c:v>0.18</c:v>
                </c:pt>
                <c:pt idx="7">
                  <c:v>0.21</c:v>
                </c:pt>
                <c:pt idx="8">
                  <c:v>0.25</c:v>
                </c:pt>
                <c:pt idx="9">
                  <c:v>0.27</c:v>
                </c:pt>
                <c:pt idx="10">
                  <c:v>0.3</c:v>
                </c:pt>
                <c:pt idx="11">
                  <c:v>0.33</c:v>
                </c:pt>
                <c:pt idx="12">
                  <c:v>0.36</c:v>
                </c:pt>
                <c:pt idx="13">
                  <c:v>0.39</c:v>
                </c:pt>
                <c:pt idx="14">
                  <c:v>0.42</c:v>
                </c:pt>
                <c:pt idx="15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A92-496D-86C7-148BD6B03413}"/>
            </c:ext>
          </c:extLst>
        </c:ser>
        <c:ser>
          <c:idx val="1"/>
          <c:order val="1"/>
          <c:tx>
            <c:strRef>
              <c:f>'[Wykresy - badania.xlsx]Depressive &amp; anxiety disorders'!$C$2</c:f>
              <c:strCache>
                <c:ptCount val="1"/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badania.xlsx]Depressive &amp; anxiety disorders'!$A$3:$A$18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'[Wykresy - badania.xlsx]Depressive &amp; anxiety disorders'!$C$3:$C$18</c:f>
              <c:numCache>
                <c:formatCode>0%</c:formatCode>
                <c:ptCount val="16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0.45</c:v>
                </c:pt>
                <c:pt idx="7">
                  <c:v>0.5</c:v>
                </c:pt>
                <c:pt idx="8">
                  <c:v>0.6</c:v>
                </c:pt>
                <c:pt idx="9">
                  <c:v>0.7</c:v>
                </c:pt>
                <c:pt idx="10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A92-496D-86C7-148BD6B03413}"/>
            </c:ext>
          </c:extLst>
        </c:ser>
        <c:ser>
          <c:idx val="2"/>
          <c:order val="2"/>
          <c:tx>
            <c:strRef>
              <c:f>'[Wykresy - badania.xlsx]Depressive &amp; anxiety disorders'!$D$2</c:f>
              <c:strCache>
                <c:ptCount val="1"/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badania.xlsx]Depressive &amp; anxiety disorders'!$A$3:$A$18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'[Wykresy - badania.xlsx]Depressive &amp; anxiety disorders'!$D$3:$D$18</c:f>
              <c:numCache>
                <c:formatCode>0%</c:formatCode>
                <c:ptCount val="16"/>
                <c:pt idx="0">
                  <c:v>0</c:v>
                </c:pt>
                <c:pt idx="1">
                  <c:v>0.03</c:v>
                </c:pt>
                <c:pt idx="2">
                  <c:v>0.06</c:v>
                </c:pt>
                <c:pt idx="3">
                  <c:v>0.1</c:v>
                </c:pt>
                <c:pt idx="4">
                  <c:v>0.13</c:v>
                </c:pt>
                <c:pt idx="5">
                  <c:v>0.16</c:v>
                </c:pt>
                <c:pt idx="6">
                  <c:v>0.2</c:v>
                </c:pt>
                <c:pt idx="7">
                  <c:v>0.25</c:v>
                </c:pt>
                <c:pt idx="8">
                  <c:v>0.3</c:v>
                </c:pt>
                <c:pt idx="9">
                  <c:v>0.34</c:v>
                </c:pt>
                <c:pt idx="10">
                  <c:v>0.38</c:v>
                </c:pt>
                <c:pt idx="11">
                  <c:v>0.42</c:v>
                </c:pt>
                <c:pt idx="12">
                  <c:v>0.45</c:v>
                </c:pt>
                <c:pt idx="13">
                  <c:v>0.48</c:v>
                </c:pt>
                <c:pt idx="14">
                  <c:v>0.5</c:v>
                </c:pt>
                <c:pt idx="15">
                  <c:v>0.55000000000000004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A92-496D-86C7-148BD6B03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5730776"/>
        <c:axId val="485729792"/>
      </c:scatterChart>
      <c:valAx>
        <c:axId val="485730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NUMBER OF SESSIONS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5729792"/>
        <c:crosses val="autoZero"/>
        <c:crossBetween val="midCat"/>
      </c:valAx>
      <c:valAx>
        <c:axId val="48572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AVERAGE IMPROVEMENT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57307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SWOLLEN JOINTS IN PATIENTS WITH 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'[Wykresy - badania.xlsx]Rheumatoid arthritis'!$B$2</c:f>
              <c:strCache>
                <c:ptCount val="1"/>
                <c:pt idx="0">
                  <c:v>SWOLLEN JOINTS IN PATIENTS WITH RA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badania.xlsx]Rheumatoid arthritis'!$A$3:$A$31</c:f>
              <c:numCache>
                <c:formatCode>General</c:formatCode>
                <c:ptCount val="2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</c:numCache>
            </c:numRef>
          </c:xVal>
          <c:yVal>
            <c:numRef>
              <c:f>'[Wykresy - badania.xlsx]Rheumatoid arthritis'!$B$3:$B$31</c:f>
              <c:numCache>
                <c:formatCode>0%</c:formatCode>
                <c:ptCount val="29"/>
                <c:pt idx="0">
                  <c:v>1</c:v>
                </c:pt>
                <c:pt idx="1">
                  <c:v>0.98</c:v>
                </c:pt>
                <c:pt idx="2">
                  <c:v>0.96</c:v>
                </c:pt>
                <c:pt idx="3">
                  <c:v>0.94</c:v>
                </c:pt>
                <c:pt idx="4">
                  <c:v>0.92</c:v>
                </c:pt>
                <c:pt idx="5">
                  <c:v>0.9</c:v>
                </c:pt>
                <c:pt idx="6">
                  <c:v>0.88</c:v>
                </c:pt>
                <c:pt idx="7">
                  <c:v>0.86</c:v>
                </c:pt>
                <c:pt idx="8">
                  <c:v>0.84</c:v>
                </c:pt>
                <c:pt idx="9">
                  <c:v>0.82</c:v>
                </c:pt>
                <c:pt idx="10">
                  <c:v>0.8</c:v>
                </c:pt>
                <c:pt idx="11">
                  <c:v>0.76</c:v>
                </c:pt>
                <c:pt idx="12">
                  <c:v>0.73</c:v>
                </c:pt>
                <c:pt idx="13">
                  <c:v>0.7</c:v>
                </c:pt>
                <c:pt idx="14">
                  <c:v>0.67</c:v>
                </c:pt>
                <c:pt idx="15">
                  <c:v>0.64</c:v>
                </c:pt>
                <c:pt idx="16">
                  <c:v>0.61</c:v>
                </c:pt>
                <c:pt idx="17">
                  <c:v>0.57999999999999996</c:v>
                </c:pt>
                <c:pt idx="18">
                  <c:v>0.55000000000000004</c:v>
                </c:pt>
                <c:pt idx="19">
                  <c:v>0.52</c:v>
                </c:pt>
                <c:pt idx="20">
                  <c:v>0.49</c:v>
                </c:pt>
                <c:pt idx="21">
                  <c:v>0.46</c:v>
                </c:pt>
                <c:pt idx="22">
                  <c:v>0.43</c:v>
                </c:pt>
                <c:pt idx="23">
                  <c:v>0.4</c:v>
                </c:pt>
                <c:pt idx="24">
                  <c:v>0.37</c:v>
                </c:pt>
                <c:pt idx="25">
                  <c:v>0.34</c:v>
                </c:pt>
                <c:pt idx="26">
                  <c:v>0.31</c:v>
                </c:pt>
                <c:pt idx="27">
                  <c:v>0.28000000000000003</c:v>
                </c:pt>
                <c:pt idx="28">
                  <c:v>0.25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4E3-4717-A351-0F4774B18566}"/>
            </c:ext>
          </c:extLst>
        </c:ser>
        <c:ser>
          <c:idx val="1"/>
          <c:order val="1"/>
          <c:tx>
            <c:strRef>
              <c:f>'[Wykresy - badania.xlsx]Rheumatoid arthritis'!$C$2</c:f>
              <c:strCache>
                <c:ptCount val="1"/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badania.xlsx]Rheumatoid arthritis'!$A$3:$A$31</c:f>
              <c:numCache>
                <c:formatCode>General</c:formatCode>
                <c:ptCount val="2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</c:numCache>
            </c:numRef>
          </c:xVal>
          <c:yVal>
            <c:numRef>
              <c:f>'[Wykresy - badania.xlsx]Rheumatoid arthritis'!$C$3:$C$31</c:f>
              <c:numCache>
                <c:formatCode>0%</c:formatCode>
                <c:ptCount val="29"/>
                <c:pt idx="0">
                  <c:v>1</c:v>
                </c:pt>
                <c:pt idx="1">
                  <c:v>0.92</c:v>
                </c:pt>
                <c:pt idx="2">
                  <c:v>0.88</c:v>
                </c:pt>
                <c:pt idx="3">
                  <c:v>0.86</c:v>
                </c:pt>
                <c:pt idx="4">
                  <c:v>0.84</c:v>
                </c:pt>
                <c:pt idx="5">
                  <c:v>0.8</c:v>
                </c:pt>
                <c:pt idx="6">
                  <c:v>0.75</c:v>
                </c:pt>
                <c:pt idx="7">
                  <c:v>0.7</c:v>
                </c:pt>
                <c:pt idx="8">
                  <c:v>0.65</c:v>
                </c:pt>
                <c:pt idx="9">
                  <c:v>0.6</c:v>
                </c:pt>
                <c:pt idx="10">
                  <c:v>0.55000000000000004</c:v>
                </c:pt>
                <c:pt idx="11">
                  <c:v>0.5</c:v>
                </c:pt>
                <c:pt idx="12">
                  <c:v>0.45</c:v>
                </c:pt>
                <c:pt idx="13">
                  <c:v>0.4</c:v>
                </c:pt>
                <c:pt idx="14">
                  <c:v>0.35</c:v>
                </c:pt>
                <c:pt idx="15">
                  <c:v>0.3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4E3-4717-A351-0F4774B18566}"/>
            </c:ext>
          </c:extLst>
        </c:ser>
        <c:ser>
          <c:idx val="2"/>
          <c:order val="2"/>
          <c:tx>
            <c:strRef>
              <c:f>'[Wykresy - badania.xlsx]Rheumatoid arthritis'!$D$2</c:f>
              <c:strCache>
                <c:ptCount val="1"/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'[Wykresy - badania.xlsx]Rheumatoid arthritis'!$A$3:$A$31</c:f>
              <c:numCache>
                <c:formatCode>General</c:formatCode>
                <c:ptCount val="2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</c:numCache>
            </c:numRef>
          </c:xVal>
          <c:yVal>
            <c:numRef>
              <c:f>'[Wykresy - badania.xlsx]Rheumatoid arthritis'!$D$3:$D$31</c:f>
              <c:numCache>
                <c:formatCode>0%</c:formatCode>
                <c:ptCount val="29"/>
                <c:pt idx="0">
                  <c:v>1</c:v>
                </c:pt>
                <c:pt idx="1">
                  <c:v>0.97</c:v>
                </c:pt>
                <c:pt idx="2">
                  <c:v>0.96</c:v>
                </c:pt>
                <c:pt idx="3">
                  <c:v>0.95</c:v>
                </c:pt>
                <c:pt idx="4">
                  <c:v>0.93</c:v>
                </c:pt>
                <c:pt idx="5">
                  <c:v>0.91</c:v>
                </c:pt>
                <c:pt idx="6">
                  <c:v>0.9</c:v>
                </c:pt>
                <c:pt idx="7">
                  <c:v>0.89</c:v>
                </c:pt>
                <c:pt idx="8">
                  <c:v>0.88</c:v>
                </c:pt>
                <c:pt idx="9">
                  <c:v>0.87</c:v>
                </c:pt>
                <c:pt idx="10">
                  <c:v>0.86</c:v>
                </c:pt>
                <c:pt idx="11">
                  <c:v>0.84</c:v>
                </c:pt>
                <c:pt idx="12">
                  <c:v>0.82</c:v>
                </c:pt>
                <c:pt idx="13">
                  <c:v>0.8</c:v>
                </c:pt>
                <c:pt idx="14">
                  <c:v>0.78</c:v>
                </c:pt>
                <c:pt idx="15">
                  <c:v>0.76</c:v>
                </c:pt>
                <c:pt idx="16">
                  <c:v>0.74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4E3-4717-A351-0F4774B18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304272"/>
        <c:axId val="495602080"/>
      </c:scatterChart>
      <c:valAx>
        <c:axId val="432304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NUMBER OF SESSIONS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95602080"/>
        <c:crosses val="autoZero"/>
        <c:crossBetween val="midCat"/>
      </c:valAx>
      <c:valAx>
        <c:axId val="49560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SWOLLEN JOINTS IN PATIENTS</a:t>
                </a:r>
                <a:r>
                  <a:rPr lang="pl-PL" baseline="0"/>
                  <a:t> WITH RA</a:t>
                </a:r>
                <a:endParaRPr lang="pl-PL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23042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'Performance in sport'!$B$2</c:f>
              <c:strCache>
                <c:ptCount val="1"/>
                <c:pt idx="0">
                  <c:v>AVERAGE IMPROVEMENT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'Performance in sport'!$A$3:$A$29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'Performance in sport'!$B$3:$B$29</c:f>
              <c:numCache>
                <c:formatCode>0%</c:formatCode>
                <c:ptCount val="27"/>
                <c:pt idx="0">
                  <c:v>0</c:v>
                </c:pt>
                <c:pt idx="1">
                  <c:v>0.02</c:v>
                </c:pt>
                <c:pt idx="2" formatCode="0.00%">
                  <c:v>2.5000000000000001E-2</c:v>
                </c:pt>
                <c:pt idx="3">
                  <c:v>0.03</c:v>
                </c:pt>
                <c:pt idx="4" formatCode="0.00%">
                  <c:v>3.5000000000000003E-2</c:v>
                </c:pt>
                <c:pt idx="5">
                  <c:v>0.04</c:v>
                </c:pt>
                <c:pt idx="6" formatCode="0.00%">
                  <c:v>4.4999999999999998E-2</c:v>
                </c:pt>
                <c:pt idx="7">
                  <c:v>0.05</c:v>
                </c:pt>
                <c:pt idx="8" formatCode="0.00%">
                  <c:v>5.5E-2</c:v>
                </c:pt>
                <c:pt idx="9">
                  <c:v>0.06</c:v>
                </c:pt>
                <c:pt idx="10" formatCode="0.00%">
                  <c:v>6.5000000000000002E-2</c:v>
                </c:pt>
                <c:pt idx="11">
                  <c:v>7.0000000000000007E-2</c:v>
                </c:pt>
                <c:pt idx="12" formatCode="0.00%">
                  <c:v>7.4999999999999997E-2</c:v>
                </c:pt>
                <c:pt idx="13">
                  <c:v>0.08</c:v>
                </c:pt>
                <c:pt idx="14" formatCode="0.00%">
                  <c:v>8.5000000000000006E-2</c:v>
                </c:pt>
                <c:pt idx="15">
                  <c:v>0.09</c:v>
                </c:pt>
                <c:pt idx="16" formatCode="0.00%">
                  <c:v>9.5000000000000001E-2</c:v>
                </c:pt>
                <c:pt idx="17">
                  <c:v>0.1</c:v>
                </c:pt>
                <c:pt idx="18" formatCode="0.00%">
                  <c:v>0.105</c:v>
                </c:pt>
                <c:pt idx="19">
                  <c:v>0.11</c:v>
                </c:pt>
                <c:pt idx="20" formatCode="0.00%">
                  <c:v>0.115</c:v>
                </c:pt>
                <c:pt idx="21">
                  <c:v>0.12</c:v>
                </c:pt>
                <c:pt idx="22" formatCode="0.00%">
                  <c:v>0.125</c:v>
                </c:pt>
                <c:pt idx="23">
                  <c:v>0.13</c:v>
                </c:pt>
                <c:pt idx="24" formatCode="0.00%">
                  <c:v>0.2</c:v>
                </c:pt>
                <c:pt idx="25">
                  <c:v>0.4</c:v>
                </c:pt>
                <c:pt idx="26" formatCode="0.00%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92-4102-883E-AB1385DC51B9}"/>
            </c:ext>
          </c:extLst>
        </c:ser>
        <c:ser>
          <c:idx val="1"/>
          <c:order val="1"/>
          <c:tx>
            <c:strRef>
              <c:f>'Performance in sport'!$C$2</c:f>
              <c:strCache>
                <c:ptCount val="1"/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'Performance in sport'!$A$3:$A$29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'Performance in sport'!$C$3:$C$29</c:f>
              <c:numCache>
                <c:formatCode>0%</c:formatCode>
                <c:ptCount val="27"/>
                <c:pt idx="0">
                  <c:v>0</c:v>
                </c:pt>
                <c:pt idx="1">
                  <c:v>0.05</c:v>
                </c:pt>
                <c:pt idx="2">
                  <c:v>7.0000000000000007E-2</c:v>
                </c:pt>
                <c:pt idx="3">
                  <c:v>0.09</c:v>
                </c:pt>
                <c:pt idx="4">
                  <c:v>0.11</c:v>
                </c:pt>
                <c:pt idx="5">
                  <c:v>0.13</c:v>
                </c:pt>
                <c:pt idx="6">
                  <c:v>0.15</c:v>
                </c:pt>
                <c:pt idx="7">
                  <c:v>0.17</c:v>
                </c:pt>
                <c:pt idx="8">
                  <c:v>0.19</c:v>
                </c:pt>
                <c:pt idx="9">
                  <c:v>0.21</c:v>
                </c:pt>
                <c:pt idx="10">
                  <c:v>0.23</c:v>
                </c:pt>
                <c:pt idx="11">
                  <c:v>0.24</c:v>
                </c:pt>
                <c:pt idx="12">
                  <c:v>0.25</c:v>
                </c:pt>
                <c:pt idx="13">
                  <c:v>0.26</c:v>
                </c:pt>
                <c:pt idx="14">
                  <c:v>0.27</c:v>
                </c:pt>
                <c:pt idx="15">
                  <c:v>0.28000000000000003</c:v>
                </c:pt>
                <c:pt idx="16">
                  <c:v>0.28999999999999998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92-4102-883E-AB1385DC5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78840"/>
        <c:axId val="213079168"/>
      </c:scatterChart>
      <c:valAx>
        <c:axId val="213078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NUMBER OF SESSIONS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3079168"/>
        <c:crosses val="autoZero"/>
        <c:crossBetween val="midCat"/>
      </c:valAx>
      <c:valAx>
        <c:axId val="21307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AVERAGE IMPROVEMENT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3078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316DA-88A8-4247-A429-F2DAE966414B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41158-EEE6-4020-8CF9-A02062D6DC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176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987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3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1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246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20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399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572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843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34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557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0852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41158-EEE6-4020-8CF9-A02062D6DCCC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19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5019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459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91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64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611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079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19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12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438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58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80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475BB-04E3-40DE-8C92-8B24FA0A49FE}" type="datetimeFigureOut">
              <a:rPr lang="pl-PL" smtClean="0"/>
              <a:t>2018-05-02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4940F-8CD3-4E94-A3DE-665FD16A84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719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13" y="113555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947054" y="2067694"/>
            <a:ext cx="52188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4000" b="1" dirty="0">
                <a:solidFill>
                  <a:srgbClr val="4274B0"/>
                </a:solidFill>
              </a:rPr>
              <a:t>WHOLE-BODY CRYOTHERAPY</a:t>
            </a:r>
          </a:p>
          <a:p>
            <a:pPr algn="r"/>
            <a:r>
              <a:rPr lang="pl-PL" sz="3200" dirty="0">
                <a:solidFill>
                  <a:schemeClr val="bg2">
                    <a:lumMod val="50000"/>
                  </a:schemeClr>
                </a:solidFill>
              </a:rPr>
              <a:t>and </a:t>
            </a:r>
            <a:r>
              <a:rPr lang="pl-PL" sz="3200" dirty="0" err="1">
                <a:solidFill>
                  <a:schemeClr val="bg2">
                    <a:lumMod val="50000"/>
                  </a:schemeClr>
                </a:solidFill>
              </a:rPr>
              <a:t>its</a:t>
            </a:r>
            <a:r>
              <a:rPr lang="pl-PL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3200" dirty="0" err="1">
                <a:solidFill>
                  <a:schemeClr val="bg2">
                    <a:lumMod val="50000"/>
                  </a:schemeClr>
                </a:solidFill>
              </a:rPr>
              <a:t>medical</a:t>
            </a:r>
            <a:r>
              <a:rPr lang="pl-PL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3200" dirty="0" err="1">
                <a:solidFill>
                  <a:schemeClr val="bg2">
                    <a:lumMod val="50000"/>
                  </a:schemeClr>
                </a:solidFill>
              </a:rPr>
              <a:t>applications</a:t>
            </a:r>
            <a:endParaRPr lang="pl-PL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20232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2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CryoSpace</a:t>
            </a:r>
            <a:r>
              <a:rPr lang="pl-PL" sz="2000" b="1" dirty="0">
                <a:solidFill>
                  <a:srgbClr val="4274B0"/>
                </a:solidFill>
              </a:rPr>
              <a:t> </a:t>
            </a:r>
            <a:r>
              <a:rPr lang="pl-PL" sz="2000" b="1" dirty="0" err="1">
                <a:solidFill>
                  <a:srgbClr val="4274B0"/>
                </a:solidFill>
              </a:rPr>
              <a:t>Med</a:t>
            </a:r>
            <a:r>
              <a:rPr lang="pl-PL" sz="2000" b="1" dirty="0">
                <a:solidFill>
                  <a:srgbClr val="4274B0"/>
                </a:solidFill>
              </a:rPr>
              <a:t> – Technical Data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685170"/>
              </p:ext>
            </p:extLst>
          </p:nvPr>
        </p:nvGraphicFramePr>
        <p:xfrm>
          <a:off x="1475656" y="987574"/>
          <a:ext cx="6336704" cy="394064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988789">
                  <a:extLst>
                    <a:ext uri="{9D8B030D-6E8A-4147-A177-3AD203B41FA5}">
                      <a16:colId xmlns:a16="http://schemas.microsoft.com/office/drawing/2014/main" val="859056345"/>
                    </a:ext>
                  </a:extLst>
                </a:gridCol>
                <a:gridCol w="3347915">
                  <a:extLst>
                    <a:ext uri="{9D8B030D-6E8A-4147-A177-3AD203B41FA5}">
                      <a16:colId xmlns:a16="http://schemas.microsoft.com/office/drawing/2014/main" val="3861168407"/>
                    </a:ext>
                  </a:extLst>
                </a:gridCol>
              </a:tblGrid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Dimensions (fig. 1)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0" dirty="0">
                          <a:solidFill>
                            <a:srgbClr val="4274B0"/>
                          </a:solidFill>
                          <a:effectLst/>
                        </a:rPr>
                        <a:t>2120 (height) x 1400 (width) x 1050 (depth) [mm]</a:t>
                      </a:r>
                      <a:endParaRPr lang="pl-PL" sz="1000" b="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069824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Weight of the cabin without nitrogen tank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480 kg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3207013621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Power supply 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230 V AC 50/60 Hz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3734787210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Maximum power consumption for the device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2500VA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1276938824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Class of protection against electric shock 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I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3763325410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Type of application parts 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B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1114776605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Display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touch-7 "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3460485585"/>
                  </a:ext>
                </a:extLst>
              </a:tr>
              <a:tr h="400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Degree of protection against the influence of the environment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IP 20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2716908219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rgbClr val="4274B0"/>
                          </a:solidFill>
                          <a:effectLst/>
                        </a:rPr>
                        <a:t>Average</a:t>
                      </a:r>
                      <a:r>
                        <a:rPr lang="pl-PL" sz="1000" dirty="0">
                          <a:solidFill>
                            <a:srgbClr val="4274B0"/>
                          </a:solidFill>
                          <a:effectLst/>
                        </a:rPr>
                        <a:t> t</a:t>
                      </a:r>
                      <a:r>
                        <a:rPr lang="en-GB" sz="1000" dirty="0" err="1">
                          <a:solidFill>
                            <a:srgbClr val="4274B0"/>
                          </a:solidFill>
                          <a:effectLst/>
                        </a:rPr>
                        <a:t>emperature</a:t>
                      </a: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 in the cabin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-100°c to -140°c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3487378604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Pre-cooling time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c</a:t>
                      </a:r>
                      <a:r>
                        <a:rPr lang="pl-PL" sz="1000" dirty="0">
                          <a:solidFill>
                            <a:srgbClr val="4274B0"/>
                          </a:solidFill>
                          <a:effectLst/>
                        </a:rPr>
                        <a:t>a</a:t>
                      </a: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. 8 min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1501568406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rgbClr val="4274B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Pre-cooling</a:t>
                      </a:r>
                      <a:r>
                        <a:rPr lang="pl-PL" sz="1000" dirty="0">
                          <a:solidFill>
                            <a:srgbClr val="4274B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000" dirty="0" err="1">
                          <a:solidFill>
                            <a:srgbClr val="4274B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nitrogen</a:t>
                      </a:r>
                      <a:r>
                        <a:rPr lang="pl-PL" sz="1000" dirty="0">
                          <a:solidFill>
                            <a:srgbClr val="4274B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000" dirty="0" err="1">
                          <a:solidFill>
                            <a:srgbClr val="4274B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consumption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rgbClr val="4274B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averagely</a:t>
                      </a:r>
                      <a:r>
                        <a:rPr lang="pl-PL" sz="1000" baseline="0" dirty="0">
                          <a:solidFill>
                            <a:srgbClr val="4274B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11 kg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1238024317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Duration of 1 session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30 to 180 s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1951117294"/>
                  </a:ext>
                </a:extLst>
              </a:tr>
              <a:tr h="400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Max. recommended time to carry out a series of sessions 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3 h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3634667119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Drying time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1 h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2554889836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Maximum working load of the lift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150 kg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2755689710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Nitrogen consumption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rgbClr val="4274B0"/>
                          </a:solidFill>
                          <a:effectLst/>
                        </a:rPr>
                        <a:t>averagely</a:t>
                      </a: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 1 kg/min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1060114056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Minimum nitrogen consumption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c</a:t>
                      </a:r>
                      <a:r>
                        <a:rPr lang="pl-PL" sz="1000" dirty="0">
                          <a:solidFill>
                            <a:srgbClr val="4274B0"/>
                          </a:solidFill>
                          <a:effectLst/>
                        </a:rPr>
                        <a:t>a</a:t>
                      </a: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. 0.5 kg/min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325129563"/>
                  </a:ext>
                </a:extLst>
              </a:tr>
              <a:tr h="1962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4274B0"/>
                          </a:solidFill>
                          <a:effectLst/>
                        </a:rPr>
                        <a:t>Period of use</a:t>
                      </a:r>
                      <a:endParaRPr lang="pl-PL" sz="100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4274B0"/>
                          </a:solidFill>
                          <a:effectLst/>
                        </a:rPr>
                        <a:t>10 years</a:t>
                      </a:r>
                      <a:endParaRPr lang="pl-PL" sz="1000" dirty="0">
                        <a:solidFill>
                          <a:srgbClr val="4274B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762" marR="51762" marT="0" marB="0"/>
                </a:tc>
                <a:extLst>
                  <a:ext uri="{0D108BD9-81ED-4DB2-BD59-A6C34878D82A}">
                    <a16:rowId xmlns:a16="http://schemas.microsoft.com/office/drawing/2014/main" val="2913234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638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 err="1">
                <a:solidFill>
                  <a:srgbClr val="4274B0"/>
                </a:solidFill>
              </a:rPr>
              <a:t>CryoSpace</a:t>
            </a:r>
            <a:r>
              <a:rPr lang="pl-PL" sz="2000" b="1" dirty="0">
                <a:solidFill>
                  <a:srgbClr val="4274B0"/>
                </a:solidFill>
              </a:rPr>
              <a:t> </a:t>
            </a:r>
            <a:r>
              <a:rPr lang="pl-PL" sz="2000" b="1" dirty="0" err="1">
                <a:solidFill>
                  <a:srgbClr val="4274B0"/>
                </a:solidFill>
              </a:rPr>
              <a:t>Med</a:t>
            </a:r>
            <a:r>
              <a:rPr lang="pl-PL" sz="2000" b="1" dirty="0">
                <a:solidFill>
                  <a:srgbClr val="4274B0"/>
                </a:solidFill>
              </a:rPr>
              <a:t> – Cross </a:t>
            </a:r>
            <a:r>
              <a:rPr lang="pl-PL" sz="2000" b="1" dirty="0" err="1">
                <a:solidFill>
                  <a:srgbClr val="4274B0"/>
                </a:solidFill>
              </a:rPr>
              <a:t>section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58319"/>
            <a:ext cx="5112568" cy="4338866"/>
          </a:xfrm>
        </p:spPr>
      </p:pic>
      <p:sp>
        <p:nvSpPr>
          <p:cNvPr id="9" name="pole tekstowe 8"/>
          <p:cNvSpPr txBox="1"/>
          <p:nvPr/>
        </p:nvSpPr>
        <p:spPr>
          <a:xfrm>
            <a:off x="6732240" y="4876006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4274B0"/>
                </a:solidFill>
              </a:rPr>
              <a:t>Fig. 1 </a:t>
            </a:r>
          </a:p>
        </p:txBody>
      </p:sp>
    </p:spTree>
    <p:extLst>
      <p:ext uri="{BB962C8B-B14F-4D97-AF65-F5344CB8AC3E}">
        <p14:creationId xmlns:p14="http://schemas.microsoft.com/office/powerpoint/2010/main" val="125382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91629"/>
            <a:ext cx="3027475" cy="3024337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-108520" y="136275"/>
            <a:ext cx="7772400" cy="1102519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4274B0"/>
                </a:solidFill>
              </a:rPr>
              <a:t>Treatment facilitates the following physiological and psychological healing processes in the body:</a:t>
            </a: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3027475" y="1742849"/>
            <a:ext cx="6073117" cy="1314450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Pain relief, anti-inflammatory and anti-swelling effect</a:t>
            </a:r>
            <a:endParaRPr lang="pl-PL" sz="1400" dirty="0">
              <a:solidFill>
                <a:srgbClr val="4274B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Activation of hormone production (mood elevation, enhanced sleeping quality and energy budget,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en-US" sz="1400" dirty="0">
                <a:solidFill>
                  <a:srgbClr val="4274B0"/>
                </a:solidFill>
              </a:rPr>
              <a:t>activation of libido, reduction of anxiety disorders and motoric hyperactivity)</a:t>
            </a:r>
            <a:endParaRPr lang="pl-PL" sz="1400" dirty="0">
              <a:solidFill>
                <a:srgbClr val="4274B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Positive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impact</a:t>
            </a:r>
            <a:r>
              <a:rPr lang="pl-PL" sz="1400" dirty="0">
                <a:solidFill>
                  <a:srgbClr val="4274B0"/>
                </a:solidFill>
              </a:rPr>
              <a:t> on </a:t>
            </a:r>
            <a:r>
              <a:rPr lang="pl-PL" sz="1400" dirty="0" err="1">
                <a:solidFill>
                  <a:srgbClr val="4274B0"/>
                </a:solidFill>
              </a:rPr>
              <a:t>mental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disorders</a:t>
            </a:r>
            <a:r>
              <a:rPr lang="pl-PL" sz="1400" dirty="0">
                <a:solidFill>
                  <a:srgbClr val="4274B0"/>
                </a:solidFill>
              </a:rPr>
              <a:t> (</a:t>
            </a:r>
            <a:r>
              <a:rPr lang="pl-PL" sz="1400" dirty="0" err="1">
                <a:solidFill>
                  <a:srgbClr val="4274B0"/>
                </a:solidFill>
              </a:rPr>
              <a:t>e.g</a:t>
            </a:r>
            <a:r>
              <a:rPr lang="pl-PL" sz="1400" dirty="0">
                <a:solidFill>
                  <a:srgbClr val="4274B0"/>
                </a:solidFill>
              </a:rPr>
              <a:t>. </a:t>
            </a:r>
            <a:r>
              <a:rPr lang="pl-PL" sz="1400" dirty="0" err="1">
                <a:solidFill>
                  <a:srgbClr val="4274B0"/>
                </a:solidFill>
              </a:rPr>
              <a:t>depression</a:t>
            </a:r>
            <a:r>
              <a:rPr lang="pl-PL" sz="1400" dirty="0">
                <a:solidFill>
                  <a:srgbClr val="4274B0"/>
                </a:solidFill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Improvement of the immune system</a:t>
            </a:r>
            <a:endParaRPr lang="pl-PL" sz="1400" dirty="0">
              <a:solidFill>
                <a:srgbClr val="4274B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Reduction of cholesterol level (significant reduction of LDL/increase of HDL)</a:t>
            </a:r>
            <a:endParaRPr lang="pl-PL" sz="1400" dirty="0">
              <a:solidFill>
                <a:srgbClr val="4274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25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08520" y="6519"/>
            <a:ext cx="7772400" cy="1102519"/>
          </a:xfrm>
        </p:spPr>
        <p:txBody>
          <a:bodyPr/>
          <a:lstStyle/>
          <a:p>
            <a:r>
              <a:rPr lang="en-US" sz="2000" b="1" dirty="0">
                <a:solidFill>
                  <a:srgbClr val="4274B0"/>
                </a:solidFill>
              </a:rPr>
              <a:t>Treatment facilitates the following physiological and psychological healing processes in the body: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6472" y="1347614"/>
            <a:ext cx="7200800" cy="1314450"/>
          </a:xfrm>
        </p:spPr>
        <p:txBody>
          <a:bodyPr>
            <a:no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Accelerates recovery and regeneration processes after overloads and</a:t>
            </a:r>
            <a:r>
              <a:rPr lang="pl-PL" sz="1400" dirty="0">
                <a:solidFill>
                  <a:srgbClr val="4274B0"/>
                </a:solidFill>
              </a:rPr>
              <a:t>/</a:t>
            </a:r>
            <a:r>
              <a:rPr lang="pl-PL" sz="1400" dirty="0" err="1">
                <a:solidFill>
                  <a:srgbClr val="4274B0"/>
                </a:solidFill>
              </a:rPr>
              <a:t>or</a:t>
            </a:r>
            <a:r>
              <a:rPr lang="en-US" sz="1400" dirty="0">
                <a:solidFill>
                  <a:srgbClr val="4274B0"/>
                </a:solidFill>
              </a:rPr>
              <a:t> injuries</a:t>
            </a:r>
            <a:endParaRPr lang="pl-PL" sz="1400" dirty="0">
              <a:solidFill>
                <a:srgbClr val="4274B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Facilitates the rejuvenation process and tissue recovery (increased collagen production)</a:t>
            </a:r>
            <a:endParaRPr lang="pl-PL" sz="1400" dirty="0">
              <a:solidFill>
                <a:srgbClr val="4274B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Enhances the effect of many orthopedic therapies (e.g. for rheumatism, back pain</a:t>
            </a:r>
            <a:r>
              <a:rPr lang="pl-PL" sz="1400" dirty="0">
                <a:solidFill>
                  <a:srgbClr val="4274B0"/>
                </a:solidFill>
              </a:rPr>
              <a:t>)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4274B0"/>
                </a:solidFill>
              </a:rPr>
              <a:t>Incre</a:t>
            </a:r>
            <a:r>
              <a:rPr lang="pl-PL" sz="1400" dirty="0" err="1">
                <a:solidFill>
                  <a:srgbClr val="4274B0"/>
                </a:solidFill>
              </a:rPr>
              <a:t>ases</a:t>
            </a:r>
            <a:r>
              <a:rPr lang="en-US" sz="1400" dirty="0">
                <a:solidFill>
                  <a:srgbClr val="4274B0"/>
                </a:solidFill>
              </a:rPr>
              <a:t> testosterone level in men (with concurrent positive reduction of estrogens)</a:t>
            </a:r>
            <a:endParaRPr lang="pl-PL" sz="1400" dirty="0">
              <a:solidFill>
                <a:srgbClr val="4274B0"/>
              </a:solidFill>
            </a:endParaRPr>
          </a:p>
          <a:p>
            <a:pPr algn="just"/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73" y="2662064"/>
            <a:ext cx="3663886" cy="21797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962" y="2662064"/>
            <a:ext cx="3606903" cy="21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2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22202" y="41547"/>
            <a:ext cx="7772400" cy="1102519"/>
          </a:xfrm>
        </p:spPr>
        <p:txBody>
          <a:bodyPr>
            <a:norm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Cryotherapy</a:t>
            </a:r>
            <a:r>
              <a:rPr lang="pl-PL" sz="2000" b="1" dirty="0">
                <a:solidFill>
                  <a:srgbClr val="4274B0"/>
                </a:solidFill>
              </a:rPr>
              <a:t> and </a:t>
            </a:r>
            <a:r>
              <a:rPr lang="pl-PL" sz="2000" b="1" dirty="0" err="1">
                <a:solidFill>
                  <a:srgbClr val="4274B0"/>
                </a:solidFill>
              </a:rPr>
              <a:t>Fibromyalgia</a:t>
            </a: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4860032" y="2088015"/>
            <a:ext cx="4283968" cy="93610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1400" b="1" dirty="0">
                <a:solidFill>
                  <a:srgbClr val="4274B0"/>
                </a:solidFill>
              </a:rPr>
              <a:t>52% PAIN RELIEF AFTER 20 TREATMENTS</a:t>
            </a:r>
            <a:endParaRPr lang="pl-PL" sz="1400" b="1" dirty="0">
              <a:solidFill>
                <a:srgbClr val="4274B0"/>
              </a:solidFill>
            </a:endParaRPr>
          </a:p>
          <a:p>
            <a:pPr algn="just"/>
            <a:r>
              <a:rPr lang="pl-PL" sz="1400" b="1" dirty="0">
                <a:solidFill>
                  <a:schemeClr val="accent6"/>
                </a:solidFill>
              </a:rPr>
              <a:t>52% </a:t>
            </a:r>
            <a:r>
              <a:rPr lang="en-US" sz="1400" b="1" dirty="0">
                <a:solidFill>
                  <a:schemeClr val="accent6"/>
                </a:solidFill>
              </a:rPr>
              <a:t>REDUCE</a:t>
            </a:r>
            <a:r>
              <a:rPr lang="pl-PL" sz="1400" b="1" dirty="0">
                <a:solidFill>
                  <a:schemeClr val="accent6"/>
                </a:solidFill>
              </a:rPr>
              <a:t>D</a:t>
            </a:r>
            <a:r>
              <a:rPr lang="en-US" sz="1400" b="1" dirty="0">
                <a:solidFill>
                  <a:schemeClr val="accent6"/>
                </a:solidFill>
              </a:rPr>
              <a:t> NUMBER OF PAINFUL PO</a:t>
            </a:r>
            <a:r>
              <a:rPr lang="pl-PL" sz="1400" b="1" dirty="0">
                <a:solidFill>
                  <a:schemeClr val="accent6"/>
                </a:solidFill>
              </a:rPr>
              <a:t>INT</a:t>
            </a:r>
            <a:r>
              <a:rPr lang="en-US" sz="1400" b="1" dirty="0">
                <a:solidFill>
                  <a:schemeClr val="accent6"/>
                </a:solidFill>
              </a:rPr>
              <a:t>S OF THE BODY</a:t>
            </a:r>
            <a:endParaRPr lang="pl-PL" sz="1400" b="1" dirty="0">
              <a:solidFill>
                <a:schemeClr val="accent6"/>
              </a:solidFill>
            </a:endParaRPr>
          </a:p>
          <a:p>
            <a:pPr algn="just"/>
            <a:endParaRPr lang="pl-PL" sz="1400" b="1" dirty="0">
              <a:solidFill>
                <a:schemeClr val="accent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B050"/>
                </a:solidFill>
              </a:rPr>
              <a:t>2-3 min in </a:t>
            </a:r>
            <a:r>
              <a:rPr lang="pl-PL" sz="1400" dirty="0" err="1">
                <a:solidFill>
                  <a:srgbClr val="00B050"/>
                </a:solidFill>
              </a:rPr>
              <a:t>temperature</a:t>
            </a:r>
            <a:r>
              <a:rPr lang="pl-PL" sz="1400" dirty="0">
                <a:solidFill>
                  <a:srgbClr val="00B050"/>
                </a:solidFill>
              </a:rPr>
              <a:t> -150°C to -110°C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B050"/>
                </a:solidFill>
              </a:rPr>
              <a:t>1 </a:t>
            </a:r>
            <a:r>
              <a:rPr lang="pl-PL" sz="1400" dirty="0" err="1">
                <a:solidFill>
                  <a:srgbClr val="00B050"/>
                </a:solidFill>
              </a:rPr>
              <a:t>treatment</a:t>
            </a:r>
            <a:r>
              <a:rPr lang="pl-PL" sz="1400" dirty="0">
                <a:solidFill>
                  <a:srgbClr val="00B050"/>
                </a:solidFill>
              </a:rPr>
              <a:t> per </a:t>
            </a:r>
            <a:r>
              <a:rPr lang="pl-PL" sz="1400" dirty="0" err="1">
                <a:solidFill>
                  <a:srgbClr val="00B050"/>
                </a:solidFill>
              </a:rPr>
              <a:t>day</a:t>
            </a:r>
            <a:endParaRPr lang="pl-PL" sz="1400" dirty="0">
              <a:solidFill>
                <a:srgbClr val="00B050"/>
              </a:solidFill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0668E39C-E6C1-4F98-82D4-39184E0034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745004"/>
              </p:ext>
            </p:extLst>
          </p:nvPr>
        </p:nvGraphicFramePr>
        <p:xfrm>
          <a:off x="354832" y="12756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107504" y="4839426"/>
            <a:ext cx="8359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chemeClr val="tx1">
                    <a:tint val="75000"/>
                  </a:schemeClr>
                </a:solidFill>
              </a:rPr>
              <a:t>Source:  Zastosowanie niskich temperatur w biomedycynie, red. Halina Podbielska, Anna Skrzek, Oficyna Wydawnicza Politechniki Wrocławskiej, Wrocław 2012, s. 222.</a:t>
            </a:r>
          </a:p>
        </p:txBody>
      </p:sp>
    </p:spTree>
    <p:extLst>
      <p:ext uri="{BB962C8B-B14F-4D97-AF65-F5344CB8AC3E}">
        <p14:creationId xmlns:p14="http://schemas.microsoft.com/office/powerpoint/2010/main" val="714701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2396"/>
            <a:ext cx="7772400" cy="1102519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4274B0"/>
                </a:solidFill>
              </a:rPr>
              <a:t>P</a:t>
            </a:r>
            <a:r>
              <a:rPr lang="en-US" sz="2000" b="1" dirty="0" err="1">
                <a:solidFill>
                  <a:srgbClr val="4274B0"/>
                </a:solidFill>
              </a:rPr>
              <a:t>ain</a:t>
            </a:r>
            <a:r>
              <a:rPr lang="en-US" sz="2000" b="1" dirty="0">
                <a:solidFill>
                  <a:srgbClr val="4274B0"/>
                </a:solidFill>
              </a:rPr>
              <a:t> relieving effects after </a:t>
            </a:r>
            <a:r>
              <a:rPr lang="pl-PL" sz="2000" b="1" dirty="0">
                <a:solidFill>
                  <a:srgbClr val="4274B0"/>
                </a:solidFill>
              </a:rPr>
              <a:t>C</a:t>
            </a:r>
            <a:r>
              <a:rPr lang="en-US" sz="2000" b="1" dirty="0" err="1">
                <a:solidFill>
                  <a:srgbClr val="4274B0"/>
                </a:solidFill>
              </a:rPr>
              <a:t>ryotherapy</a:t>
            </a: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496" y="4587974"/>
            <a:ext cx="9001000" cy="432047"/>
          </a:xfrm>
        </p:spPr>
        <p:txBody>
          <a:bodyPr>
            <a:noAutofit/>
          </a:bodyPr>
          <a:lstStyle/>
          <a:p>
            <a:pPr algn="just"/>
            <a:r>
              <a:rPr lang="pl-PL" sz="900" dirty="0"/>
              <a:t>Source: </a:t>
            </a:r>
            <a:r>
              <a:rPr lang="en-US" sz="900" dirty="0"/>
              <a:t>Clinical assessment of whole body cryotherapy treatment outcomes in fibromyalgia</a:t>
            </a:r>
            <a:r>
              <a:rPr lang="pl-PL" sz="900" dirty="0"/>
              <a:t>, Kuehne, J G&amp;G Healthcare, Los Angeles, CA, USA; </a:t>
            </a:r>
            <a:r>
              <a:rPr lang="en-US" sz="900" dirty="0"/>
              <a:t>Preliminary Overview: Clinical Relevance of Whole Body Cryotherapy</a:t>
            </a:r>
            <a:r>
              <a:rPr lang="pl-PL" sz="900" dirty="0"/>
              <a:t>, Alan G. </a:t>
            </a:r>
            <a:r>
              <a:rPr lang="pl-PL" sz="900" dirty="0" err="1"/>
              <a:t>Christianson</a:t>
            </a:r>
            <a:r>
              <a:rPr lang="pl-PL" sz="900" dirty="0"/>
              <a:t>, NMD, p.4; Wpływ krioterapii ogólnoustrojowej na dolegliwości bólowe chorych na reumatoidalne zapalenie stawów, Katarzyna </a:t>
            </a:r>
            <a:r>
              <a:rPr lang="pl-PL" sz="900" dirty="0" err="1"/>
              <a:t>Krekora</a:t>
            </a:r>
            <a:r>
              <a:rPr lang="pl-PL" sz="900" dirty="0"/>
              <a:t>, Aleksandra Sawicka, Jan Czernicki, Uniwersytecki Szpital Kliniczny nr 5 w Łodzi, p. 3.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6303CE2B-916B-4740-9014-AFAC7E7A82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579470"/>
              </p:ext>
            </p:extLst>
          </p:nvPr>
        </p:nvGraphicFramePr>
        <p:xfrm>
          <a:off x="323528" y="1231911"/>
          <a:ext cx="4572000" cy="279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5364088" y="1409834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B050"/>
                </a:solidFill>
              </a:rPr>
              <a:t>S</a:t>
            </a:r>
            <a:r>
              <a:rPr lang="en-US" sz="2000" b="1" dirty="0" err="1">
                <a:solidFill>
                  <a:srgbClr val="00B050"/>
                </a:solidFill>
              </a:rPr>
              <a:t>ignificant</a:t>
            </a:r>
            <a:r>
              <a:rPr lang="en-US" sz="2000" b="1" dirty="0">
                <a:solidFill>
                  <a:srgbClr val="00B050"/>
                </a:solidFill>
              </a:rPr>
              <a:t> decrease in pain perception</a:t>
            </a:r>
            <a:r>
              <a:rPr lang="pl-PL" sz="2000" b="1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004048" y="222577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274B0"/>
                </a:solidFill>
              </a:rPr>
              <a:t>1 treatment per day for the first 7 days, then 2 treatments per day for the remaining 18 treatments</a:t>
            </a:r>
            <a:endParaRPr lang="pl-PL" sz="1200" dirty="0">
              <a:solidFill>
                <a:srgbClr val="4274B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274B0"/>
                </a:solidFill>
              </a:rPr>
              <a:t>3 </a:t>
            </a:r>
            <a:r>
              <a:rPr lang="pl-PL" sz="1200" dirty="0" err="1">
                <a:solidFill>
                  <a:srgbClr val="4274B0"/>
                </a:solidFill>
              </a:rPr>
              <a:t>minutes</a:t>
            </a:r>
            <a:r>
              <a:rPr lang="pl-PL" sz="1200" dirty="0">
                <a:solidFill>
                  <a:srgbClr val="4274B0"/>
                </a:solidFill>
              </a:rPr>
              <a:t> per </a:t>
            </a:r>
            <a:r>
              <a:rPr lang="pl-PL" sz="1200" dirty="0" err="1">
                <a:solidFill>
                  <a:srgbClr val="4274B0"/>
                </a:solidFill>
              </a:rPr>
              <a:t>treatment</a:t>
            </a:r>
            <a:r>
              <a:rPr lang="pl-PL" sz="1200" dirty="0">
                <a:solidFill>
                  <a:srgbClr val="4274B0"/>
                </a:solidFill>
              </a:rPr>
              <a:t> in </a:t>
            </a:r>
            <a:r>
              <a:rPr lang="pl-PL" sz="1200" dirty="0" err="1">
                <a:solidFill>
                  <a:srgbClr val="4274B0"/>
                </a:solidFill>
              </a:rPr>
              <a:t>temperature</a:t>
            </a:r>
            <a:r>
              <a:rPr lang="pl-PL" sz="1200" dirty="0">
                <a:solidFill>
                  <a:srgbClr val="4274B0"/>
                </a:solidFill>
              </a:rPr>
              <a:t> -160°C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004048" y="289605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accent6"/>
                </a:solidFill>
              </a:rPr>
              <a:t>1 </a:t>
            </a:r>
            <a:r>
              <a:rPr lang="pl-PL" sz="1200" dirty="0" err="1">
                <a:solidFill>
                  <a:schemeClr val="accent6"/>
                </a:solidFill>
              </a:rPr>
              <a:t>treatment</a:t>
            </a:r>
            <a:r>
              <a:rPr lang="pl-PL" sz="1200" dirty="0">
                <a:solidFill>
                  <a:schemeClr val="accent6"/>
                </a:solidFill>
              </a:rPr>
              <a:t> per </a:t>
            </a:r>
            <a:r>
              <a:rPr lang="pl-PL" sz="1200" dirty="0" err="1">
                <a:solidFill>
                  <a:schemeClr val="accent6"/>
                </a:solidFill>
              </a:rPr>
              <a:t>day</a:t>
            </a:r>
            <a:r>
              <a:rPr lang="pl-PL" sz="1200" dirty="0">
                <a:solidFill>
                  <a:schemeClr val="accent6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accent6"/>
                </a:solidFill>
              </a:rPr>
              <a:t>3 min in </a:t>
            </a:r>
            <a:r>
              <a:rPr lang="pl-PL" sz="1200" dirty="0" err="1">
                <a:solidFill>
                  <a:schemeClr val="accent6"/>
                </a:solidFill>
              </a:rPr>
              <a:t>temperature</a:t>
            </a:r>
            <a:r>
              <a:rPr lang="pl-PL" sz="1200" dirty="0">
                <a:solidFill>
                  <a:schemeClr val="accent6"/>
                </a:solidFill>
              </a:rPr>
              <a:t> -156°C to -130°C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004048" y="3439701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B050"/>
                </a:solidFill>
              </a:rPr>
              <a:t>1 </a:t>
            </a:r>
            <a:r>
              <a:rPr lang="pl-PL" sz="1200" dirty="0" err="1">
                <a:solidFill>
                  <a:srgbClr val="00B050"/>
                </a:solidFill>
              </a:rPr>
              <a:t>treatment</a:t>
            </a:r>
            <a:r>
              <a:rPr lang="pl-PL" sz="1200" dirty="0">
                <a:solidFill>
                  <a:srgbClr val="00B050"/>
                </a:solidFill>
              </a:rPr>
              <a:t> per </a:t>
            </a:r>
            <a:r>
              <a:rPr lang="pl-PL" sz="1200" dirty="0" err="1">
                <a:solidFill>
                  <a:srgbClr val="00B050"/>
                </a:solidFill>
              </a:rPr>
              <a:t>day</a:t>
            </a:r>
            <a:endParaRPr lang="pl-PL" sz="1200" dirty="0">
              <a:solidFill>
                <a:srgbClr val="00B05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B050"/>
                </a:solidFill>
              </a:rPr>
              <a:t>3 min in </a:t>
            </a:r>
            <a:r>
              <a:rPr lang="pl-PL" sz="1200" dirty="0" err="1">
                <a:solidFill>
                  <a:srgbClr val="00B050"/>
                </a:solidFill>
              </a:rPr>
              <a:t>temperature</a:t>
            </a:r>
            <a:r>
              <a:rPr lang="pl-PL" sz="1200" dirty="0">
                <a:solidFill>
                  <a:srgbClr val="00B050"/>
                </a:solidFill>
              </a:rPr>
              <a:t> -120°C to -110°C</a:t>
            </a:r>
          </a:p>
        </p:txBody>
      </p:sp>
    </p:spTree>
    <p:extLst>
      <p:ext uri="{BB962C8B-B14F-4D97-AF65-F5344CB8AC3E}">
        <p14:creationId xmlns:p14="http://schemas.microsoft.com/office/powerpoint/2010/main" val="1283823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9017" y="0"/>
            <a:ext cx="7772400" cy="1102519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4274B0"/>
                </a:solidFill>
              </a:rPr>
              <a:t>C</a:t>
            </a:r>
            <a:r>
              <a:rPr lang="en-US" sz="2000" b="1" dirty="0" err="1">
                <a:solidFill>
                  <a:srgbClr val="4274B0"/>
                </a:solidFill>
              </a:rPr>
              <a:t>ryotherapy</a:t>
            </a:r>
            <a:r>
              <a:rPr lang="en-US" sz="2000" b="1" dirty="0">
                <a:solidFill>
                  <a:srgbClr val="4274B0"/>
                </a:solidFill>
              </a:rPr>
              <a:t> in </a:t>
            </a:r>
            <a:r>
              <a:rPr lang="pl-PL" sz="2000" b="1" dirty="0">
                <a:solidFill>
                  <a:srgbClr val="4274B0"/>
                </a:solidFill>
              </a:rPr>
              <a:t>d</a:t>
            </a:r>
            <a:r>
              <a:rPr lang="en-US" sz="2000" b="1" dirty="0" err="1">
                <a:solidFill>
                  <a:srgbClr val="4274B0"/>
                </a:solidFill>
              </a:rPr>
              <a:t>epressive</a:t>
            </a:r>
            <a:r>
              <a:rPr lang="en-US" sz="2000" b="1" dirty="0">
                <a:solidFill>
                  <a:srgbClr val="4274B0"/>
                </a:solidFill>
              </a:rPr>
              <a:t> and anxiety disorders</a:t>
            </a: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496" y="4665068"/>
            <a:ext cx="8860483" cy="432048"/>
          </a:xfrm>
        </p:spPr>
        <p:txBody>
          <a:bodyPr>
            <a:normAutofit fontScale="92500"/>
          </a:bodyPr>
          <a:lstStyle/>
          <a:p>
            <a:pPr algn="just"/>
            <a:r>
              <a:rPr lang="pl-PL" sz="900" dirty="0"/>
              <a:t>Source: </a:t>
            </a:r>
            <a:r>
              <a:rPr lang="en-US" sz="900" dirty="0"/>
              <a:t>Whole-body cryotherapy as adjunct treatment of depressive and anxiety disorders</a:t>
            </a:r>
            <a:r>
              <a:rPr lang="pl-PL" sz="900" dirty="0"/>
              <a:t>, Joanna Rymaszewska, David Ramsey, Sylwia </a:t>
            </a:r>
            <a:r>
              <a:rPr lang="pl-PL" sz="900" dirty="0" err="1"/>
              <a:t>Chładzińska</a:t>
            </a:r>
            <a:r>
              <a:rPr lang="pl-PL" sz="900" dirty="0"/>
              <a:t>-Kiejna, </a:t>
            </a:r>
            <a:r>
              <a:rPr lang="pl-PL" sz="900" dirty="0" err="1"/>
              <a:t>Archivum</a:t>
            </a:r>
            <a:r>
              <a:rPr lang="pl-PL" sz="900" dirty="0"/>
              <a:t> </a:t>
            </a:r>
            <a:r>
              <a:rPr lang="pl-PL" sz="900" dirty="0" err="1"/>
              <a:t>immunologiae</a:t>
            </a:r>
            <a:r>
              <a:rPr lang="pl-PL" sz="900" dirty="0"/>
              <a:t> et </a:t>
            </a:r>
            <a:r>
              <a:rPr lang="pl-PL" sz="900" dirty="0" err="1"/>
              <a:t>therapiae</a:t>
            </a:r>
            <a:r>
              <a:rPr lang="pl-PL" sz="900" dirty="0"/>
              <a:t> </a:t>
            </a:r>
            <a:r>
              <a:rPr lang="pl-PL" sz="900" dirty="0" err="1"/>
              <a:t>experimentalis</a:t>
            </a:r>
            <a:r>
              <a:rPr lang="pl-PL" sz="900" dirty="0"/>
              <a:t>. 56(1):63-8; Zastosowanie niskich temperatur w biomedycynie, red. Halina Podbielska, Anna Skrzek, Oficyna Wydawnicza Politechniki Wrocławskiej, Wrocław 2012, s. 261.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1463D7AD-C68E-48B0-9585-04BFD75D5D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7681340"/>
              </p:ext>
            </p:extLst>
          </p:nvPr>
        </p:nvGraphicFramePr>
        <p:xfrm>
          <a:off x="539552" y="14859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5490072" y="1727801"/>
            <a:ext cx="2671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WBC</a:t>
            </a:r>
            <a:r>
              <a:rPr lang="en-US" b="1" dirty="0">
                <a:solidFill>
                  <a:srgbClr val="0070C0"/>
                </a:solidFill>
              </a:rPr>
              <a:t> reduces the severity of depressive and anxiety symptoms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364088" y="2763933"/>
            <a:ext cx="317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B050"/>
                </a:solidFill>
              </a:rPr>
              <a:t>1 </a:t>
            </a:r>
            <a:r>
              <a:rPr lang="pl-PL" sz="1200" dirty="0" err="1">
                <a:solidFill>
                  <a:srgbClr val="00B050"/>
                </a:solidFill>
              </a:rPr>
              <a:t>treatment</a:t>
            </a:r>
            <a:r>
              <a:rPr lang="pl-PL" sz="1200" dirty="0">
                <a:solidFill>
                  <a:srgbClr val="00B050"/>
                </a:solidFill>
              </a:rPr>
              <a:t> per </a:t>
            </a:r>
            <a:r>
              <a:rPr lang="pl-PL" sz="1200" dirty="0" err="1">
                <a:solidFill>
                  <a:srgbClr val="00B050"/>
                </a:solidFill>
              </a:rPr>
              <a:t>day</a:t>
            </a:r>
            <a:endParaRPr lang="pl-PL" sz="1200" dirty="0">
              <a:solidFill>
                <a:srgbClr val="00B05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2</a:t>
            </a:r>
            <a:r>
              <a:rPr lang="pl-PL" sz="1200" dirty="0">
                <a:solidFill>
                  <a:srgbClr val="00B050"/>
                </a:solidFill>
              </a:rPr>
              <a:t>-</a:t>
            </a:r>
            <a:r>
              <a:rPr lang="en-US" sz="1200" dirty="0">
                <a:solidFill>
                  <a:srgbClr val="00B050"/>
                </a:solidFill>
              </a:rPr>
              <a:t>3 min</a:t>
            </a:r>
            <a:r>
              <a:rPr lang="pl-PL" sz="1200" dirty="0">
                <a:solidFill>
                  <a:srgbClr val="00B050"/>
                </a:solidFill>
              </a:rPr>
              <a:t> in </a:t>
            </a:r>
            <a:r>
              <a:rPr lang="pl-PL" sz="1200" dirty="0" err="1">
                <a:solidFill>
                  <a:srgbClr val="00B050"/>
                </a:solidFill>
              </a:rPr>
              <a:t>temperature</a:t>
            </a:r>
            <a:r>
              <a:rPr lang="pl-PL" sz="1200" dirty="0">
                <a:solidFill>
                  <a:srgbClr val="00B050"/>
                </a:solidFill>
              </a:rPr>
              <a:t> -</a:t>
            </a:r>
            <a:r>
              <a:rPr lang="en-US" sz="1200" dirty="0">
                <a:solidFill>
                  <a:srgbClr val="00B050"/>
                </a:solidFill>
              </a:rPr>
              <a:t>160°C to </a:t>
            </a:r>
            <a:r>
              <a:rPr lang="pl-PL" sz="1200" dirty="0">
                <a:solidFill>
                  <a:srgbClr val="00B050"/>
                </a:solidFill>
              </a:rPr>
              <a:t>-</a:t>
            </a:r>
            <a:r>
              <a:rPr lang="en-US" sz="1200" dirty="0">
                <a:solidFill>
                  <a:srgbClr val="00B050"/>
                </a:solidFill>
              </a:rPr>
              <a:t>110°C</a:t>
            </a:r>
            <a:endParaRPr lang="pl-PL" sz="1200" dirty="0">
              <a:solidFill>
                <a:srgbClr val="00B05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00B05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364088" y="3242298"/>
            <a:ext cx="304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accent6"/>
                </a:solidFill>
              </a:rPr>
              <a:t>1 </a:t>
            </a:r>
            <a:r>
              <a:rPr lang="pl-PL" sz="1200" dirty="0" err="1">
                <a:solidFill>
                  <a:schemeClr val="accent6"/>
                </a:solidFill>
              </a:rPr>
              <a:t>treatment</a:t>
            </a:r>
            <a:r>
              <a:rPr lang="pl-PL" sz="1200" dirty="0">
                <a:solidFill>
                  <a:schemeClr val="accent6"/>
                </a:solidFill>
              </a:rPr>
              <a:t> per </a:t>
            </a:r>
            <a:r>
              <a:rPr lang="pl-PL" sz="1200" dirty="0" err="1">
                <a:solidFill>
                  <a:schemeClr val="accent6"/>
                </a:solidFill>
              </a:rPr>
              <a:t>day</a:t>
            </a:r>
            <a:endParaRPr lang="pl-PL" sz="1200" dirty="0">
              <a:solidFill>
                <a:schemeClr val="accent6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accent6"/>
                </a:solidFill>
              </a:rPr>
              <a:t>2-3 min in </a:t>
            </a:r>
            <a:r>
              <a:rPr lang="pl-PL" sz="1200" dirty="0" err="1">
                <a:solidFill>
                  <a:schemeClr val="accent6"/>
                </a:solidFill>
              </a:rPr>
              <a:t>temperature</a:t>
            </a:r>
            <a:r>
              <a:rPr lang="pl-PL" sz="1200" dirty="0">
                <a:solidFill>
                  <a:schemeClr val="accent6"/>
                </a:solidFill>
              </a:rPr>
              <a:t> -170°C to -120°C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364088" y="3806833"/>
            <a:ext cx="340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274B0"/>
                </a:solidFill>
              </a:rPr>
              <a:t>1 </a:t>
            </a:r>
            <a:r>
              <a:rPr lang="pl-PL" sz="1200" dirty="0" err="1">
                <a:solidFill>
                  <a:srgbClr val="4274B0"/>
                </a:solidFill>
              </a:rPr>
              <a:t>treatment</a:t>
            </a:r>
            <a:r>
              <a:rPr lang="pl-PL" sz="1200" dirty="0">
                <a:solidFill>
                  <a:srgbClr val="4274B0"/>
                </a:solidFill>
              </a:rPr>
              <a:t> per </a:t>
            </a:r>
            <a:r>
              <a:rPr lang="pl-PL" sz="1200" dirty="0" err="1">
                <a:solidFill>
                  <a:srgbClr val="4274B0"/>
                </a:solidFill>
              </a:rPr>
              <a:t>day</a:t>
            </a:r>
            <a:endParaRPr lang="pl-PL" sz="1200" dirty="0">
              <a:solidFill>
                <a:srgbClr val="4274B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274B0"/>
                </a:solidFill>
              </a:rPr>
              <a:t>2-3 min, </a:t>
            </a:r>
            <a:r>
              <a:rPr lang="pl-PL" sz="1200" dirty="0">
                <a:solidFill>
                  <a:srgbClr val="4274B0"/>
                </a:solidFill>
              </a:rPr>
              <a:t>in </a:t>
            </a:r>
            <a:r>
              <a:rPr lang="pl-PL" sz="1200" dirty="0" err="1">
                <a:solidFill>
                  <a:srgbClr val="4274B0"/>
                </a:solidFill>
              </a:rPr>
              <a:t>temperature</a:t>
            </a:r>
            <a:r>
              <a:rPr lang="en-US" sz="1200" dirty="0">
                <a:solidFill>
                  <a:srgbClr val="4274B0"/>
                </a:solidFill>
              </a:rPr>
              <a:t> -160°C to -110°C</a:t>
            </a:r>
            <a:endParaRPr lang="pl-PL" sz="1200" dirty="0">
              <a:solidFill>
                <a:srgbClr val="4274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8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1547"/>
            <a:ext cx="7772400" cy="1102519"/>
          </a:xfrm>
        </p:spPr>
        <p:txBody>
          <a:bodyPr>
            <a:norm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Cryotherapy</a:t>
            </a:r>
            <a:r>
              <a:rPr lang="pl-PL" sz="2000" b="1" dirty="0">
                <a:solidFill>
                  <a:srgbClr val="4274B0"/>
                </a:solidFill>
              </a:rPr>
              <a:t> and </a:t>
            </a:r>
            <a:r>
              <a:rPr lang="pl-PL" sz="2000" b="1" dirty="0" err="1">
                <a:solidFill>
                  <a:srgbClr val="4274B0"/>
                </a:solidFill>
              </a:rPr>
              <a:t>Rheumatoid</a:t>
            </a:r>
            <a:r>
              <a:rPr lang="pl-PL" sz="2000" b="1" dirty="0">
                <a:solidFill>
                  <a:srgbClr val="4274B0"/>
                </a:solidFill>
              </a:rPr>
              <a:t> </a:t>
            </a:r>
            <a:r>
              <a:rPr lang="pl-PL" sz="2000" b="1" dirty="0" err="1">
                <a:solidFill>
                  <a:srgbClr val="4274B0"/>
                </a:solidFill>
              </a:rPr>
              <a:t>Arthritis</a:t>
            </a: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9512" y="4876006"/>
            <a:ext cx="8424935" cy="251018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pl-PL" dirty="0"/>
              <a:t>Source: </a:t>
            </a:r>
            <a:r>
              <a:rPr lang="en-US" dirty="0"/>
              <a:t>Preliminary Overview: Clinical Relevance of Whole Body Cryotherapy</a:t>
            </a:r>
            <a:r>
              <a:rPr lang="pl-PL" dirty="0"/>
              <a:t>, Alan G. </a:t>
            </a:r>
            <a:r>
              <a:rPr lang="pl-PL" dirty="0" err="1"/>
              <a:t>Christianson</a:t>
            </a:r>
            <a:r>
              <a:rPr lang="pl-PL" dirty="0"/>
              <a:t>, NMD, p. 4, 8; </a:t>
            </a:r>
            <a:r>
              <a:rPr lang="en-US" dirty="0"/>
              <a:t>WORLD-WIDE STUDIES</a:t>
            </a:r>
            <a:r>
              <a:rPr lang="pl-PL" dirty="0"/>
              <a:t> </a:t>
            </a:r>
            <a:r>
              <a:rPr lang="en-US" dirty="0"/>
              <a:t>Of WHOLE BODY CRYOTHERAPY</a:t>
            </a:r>
            <a:r>
              <a:rPr lang="pl-PL" dirty="0"/>
              <a:t>, </a:t>
            </a:r>
            <a:r>
              <a:rPr lang="en-US" dirty="0"/>
              <a:t>Whole-body cryotherapy in patients with inflammatory rheumatic disease. A prospective study</a:t>
            </a:r>
            <a:r>
              <a:rPr lang="pl-PL" dirty="0"/>
              <a:t>, p. 2.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8643C8E1-F597-478C-8ED0-DDD85044E3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8875885"/>
              </p:ext>
            </p:extLst>
          </p:nvPr>
        </p:nvGraphicFramePr>
        <p:xfrm>
          <a:off x="413572" y="122675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5220072" y="243804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err="1">
                <a:solidFill>
                  <a:srgbClr val="00B050"/>
                </a:solidFill>
              </a:rPr>
              <a:t>Treatment</a:t>
            </a:r>
            <a:r>
              <a:rPr lang="pl-PL" sz="1200" dirty="0">
                <a:solidFill>
                  <a:srgbClr val="00B050"/>
                </a:solidFill>
              </a:rPr>
              <a:t> </a:t>
            </a:r>
            <a:r>
              <a:rPr lang="pl-PL" sz="1200" dirty="0" err="1">
                <a:solidFill>
                  <a:srgbClr val="00B050"/>
                </a:solidFill>
              </a:rPr>
              <a:t>twice</a:t>
            </a:r>
            <a:r>
              <a:rPr lang="pl-PL" sz="1200" dirty="0">
                <a:solidFill>
                  <a:srgbClr val="00B050"/>
                </a:solidFill>
              </a:rPr>
              <a:t> a </a:t>
            </a:r>
            <a:r>
              <a:rPr lang="pl-PL" sz="1200" dirty="0" err="1">
                <a:solidFill>
                  <a:srgbClr val="00B050"/>
                </a:solidFill>
              </a:rPr>
              <a:t>day</a:t>
            </a:r>
            <a:endParaRPr lang="pl-PL" sz="1200" dirty="0">
              <a:solidFill>
                <a:srgbClr val="00B050"/>
              </a:solidFill>
            </a:endParaRPr>
          </a:p>
          <a:p>
            <a:endParaRPr lang="pl-PL" sz="1200" dirty="0">
              <a:solidFill>
                <a:srgbClr val="00B05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220072" y="190033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accent6"/>
                </a:solidFill>
              </a:rPr>
              <a:t>1 </a:t>
            </a:r>
            <a:r>
              <a:rPr lang="pl-PL" sz="1200" dirty="0" err="1">
                <a:solidFill>
                  <a:schemeClr val="accent6"/>
                </a:solidFill>
              </a:rPr>
              <a:t>treatment</a:t>
            </a:r>
            <a:r>
              <a:rPr lang="pl-PL" sz="1200" dirty="0">
                <a:solidFill>
                  <a:schemeClr val="accent6"/>
                </a:solidFill>
              </a:rPr>
              <a:t> per </a:t>
            </a:r>
            <a:r>
              <a:rPr lang="pl-PL" sz="1200" dirty="0" err="1">
                <a:solidFill>
                  <a:schemeClr val="accent6"/>
                </a:solidFill>
              </a:rPr>
              <a:t>day</a:t>
            </a:r>
            <a:r>
              <a:rPr lang="pl-PL" sz="1200" dirty="0">
                <a:solidFill>
                  <a:schemeClr val="accent6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274B0"/>
                </a:solidFill>
              </a:rPr>
              <a:t>3 min in </a:t>
            </a:r>
            <a:r>
              <a:rPr lang="pl-PL" sz="1200" dirty="0" err="1">
                <a:solidFill>
                  <a:srgbClr val="4274B0"/>
                </a:solidFill>
              </a:rPr>
              <a:t>temperature</a:t>
            </a:r>
            <a:r>
              <a:rPr lang="pl-PL" sz="1200" dirty="0">
                <a:solidFill>
                  <a:srgbClr val="4274B0"/>
                </a:solidFill>
              </a:rPr>
              <a:t> -156°C to -130°C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580112" y="19335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3519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467544" y="41547"/>
            <a:ext cx="7772400" cy="1179594"/>
          </a:xfrm>
        </p:spPr>
        <p:txBody>
          <a:bodyPr>
            <a:norm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Improved</a:t>
            </a:r>
            <a:r>
              <a:rPr lang="pl-PL" sz="2000" b="1" dirty="0">
                <a:solidFill>
                  <a:srgbClr val="4274B0"/>
                </a:solidFill>
              </a:rPr>
              <a:t> performance in sport</a:t>
            </a:r>
            <a:br>
              <a:rPr lang="pl-PL" sz="2000" b="1" dirty="0">
                <a:solidFill>
                  <a:srgbClr val="4274B0"/>
                </a:solidFill>
              </a:rPr>
            </a:b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41613" y="4731990"/>
            <a:ext cx="8754365" cy="271538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pl-PL" dirty="0"/>
              <a:t>Source: Wpływ </a:t>
            </a:r>
            <a:r>
              <a:rPr lang="pl-PL" dirty="0" err="1"/>
              <a:t>kriostymulacji</a:t>
            </a:r>
            <a:r>
              <a:rPr lang="pl-PL" dirty="0"/>
              <a:t> ogólnoustrojowej na niektóre reakcje wysiłkowe u sportowców (doniesienia wstępne), Sport wyczynowy nr 5-6, 2003, J. </a:t>
            </a:r>
            <a:r>
              <a:rPr lang="pl-PL" dirty="0" err="1"/>
              <a:t>Chwalbińska</a:t>
            </a:r>
            <a:r>
              <a:rPr lang="pl-PL" dirty="0"/>
              <a:t>-Moneta, p. 51-54.; „http://www.balneologia.lo.pl/bp/bp3_08.htm ZMIENNOŚĆ WYBRANYCH CECH MOTORYCZNYCH CZŁOWIEKA W ZALEŻNOŚCI OD TEMPERATUR KRIOGENICZNYCH (-130°C I -160°C) Joanna Łuczak, Joanna Michalik"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942F7E1B-5357-49D9-BE04-8CB632529E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547231"/>
              </p:ext>
            </p:extLst>
          </p:nvPr>
        </p:nvGraphicFramePr>
        <p:xfrm>
          <a:off x="611560" y="12211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5364088" y="1385891"/>
            <a:ext cx="338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274B0"/>
                </a:solidFill>
              </a:rPr>
              <a:t>Increase</a:t>
            </a:r>
            <a:r>
              <a:rPr lang="pl-PL" sz="1400" b="1" dirty="0">
                <a:solidFill>
                  <a:srgbClr val="4274B0"/>
                </a:solidFill>
              </a:rPr>
              <a:t>d</a:t>
            </a:r>
            <a:r>
              <a:rPr lang="en-US" sz="1400" b="1" dirty="0">
                <a:solidFill>
                  <a:srgbClr val="4274B0"/>
                </a:solidFill>
              </a:rPr>
              <a:t> power </a:t>
            </a:r>
            <a:r>
              <a:rPr lang="pl-PL" sz="1400" b="1" dirty="0">
                <a:solidFill>
                  <a:srgbClr val="4274B0"/>
                </a:solidFill>
              </a:rPr>
              <a:t>by </a:t>
            </a:r>
            <a:r>
              <a:rPr lang="en-US" sz="1400" b="1" dirty="0">
                <a:solidFill>
                  <a:srgbClr val="4274B0"/>
                </a:solidFill>
              </a:rPr>
              <a:t>13%, 2 treatments per day</a:t>
            </a:r>
            <a:endParaRPr lang="pl-PL" sz="1400" b="1" dirty="0">
              <a:solidFill>
                <a:srgbClr val="4274B0"/>
              </a:solidFill>
            </a:endParaRPr>
          </a:p>
          <a:p>
            <a:r>
              <a:rPr lang="en-US" sz="1400" b="1" dirty="0">
                <a:solidFill>
                  <a:schemeClr val="accent6"/>
                </a:solidFill>
              </a:rPr>
              <a:t>Improve</a:t>
            </a:r>
            <a:r>
              <a:rPr lang="pl-PL" sz="1400" b="1" dirty="0">
                <a:solidFill>
                  <a:schemeClr val="accent6"/>
                </a:solidFill>
              </a:rPr>
              <a:t>d</a:t>
            </a:r>
            <a:r>
              <a:rPr lang="en-US" sz="1400" b="1" dirty="0">
                <a:solidFill>
                  <a:schemeClr val="accent6"/>
                </a:solidFill>
              </a:rPr>
              <a:t> suppleness </a:t>
            </a:r>
            <a:r>
              <a:rPr lang="pl-PL" sz="1400" b="1" dirty="0">
                <a:solidFill>
                  <a:schemeClr val="accent6"/>
                </a:solidFill>
              </a:rPr>
              <a:t>by </a:t>
            </a:r>
            <a:r>
              <a:rPr lang="en-US" sz="1400" b="1" dirty="0">
                <a:solidFill>
                  <a:schemeClr val="accent6"/>
                </a:solidFill>
              </a:rPr>
              <a:t>23%</a:t>
            </a:r>
          </a:p>
          <a:p>
            <a:endParaRPr lang="en-US" sz="1400" b="1" dirty="0">
              <a:solidFill>
                <a:srgbClr val="4274B0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436096" y="228371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274B0"/>
                </a:solidFill>
              </a:rPr>
              <a:t>2 </a:t>
            </a:r>
            <a:r>
              <a:rPr lang="pl-PL" sz="1200" dirty="0" err="1">
                <a:solidFill>
                  <a:srgbClr val="4274B0"/>
                </a:solidFill>
              </a:rPr>
              <a:t>treatments</a:t>
            </a:r>
            <a:r>
              <a:rPr lang="pl-PL" sz="1200" dirty="0">
                <a:solidFill>
                  <a:srgbClr val="4274B0"/>
                </a:solidFill>
              </a:rPr>
              <a:t> per </a:t>
            </a:r>
            <a:r>
              <a:rPr lang="pl-PL" sz="1200" dirty="0" err="1">
                <a:solidFill>
                  <a:srgbClr val="4274B0"/>
                </a:solidFill>
              </a:rPr>
              <a:t>day</a:t>
            </a:r>
            <a:endParaRPr lang="pl-PL" sz="1200" dirty="0">
              <a:solidFill>
                <a:srgbClr val="4274B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274B0"/>
                </a:solidFill>
              </a:rPr>
              <a:t>3 min in </a:t>
            </a:r>
            <a:r>
              <a:rPr lang="pl-PL" sz="1200" dirty="0" err="1">
                <a:solidFill>
                  <a:srgbClr val="4274B0"/>
                </a:solidFill>
              </a:rPr>
              <a:t>average</a:t>
            </a:r>
            <a:r>
              <a:rPr lang="pl-PL" sz="1200" dirty="0">
                <a:solidFill>
                  <a:srgbClr val="4274B0"/>
                </a:solidFill>
              </a:rPr>
              <a:t> </a:t>
            </a:r>
            <a:r>
              <a:rPr lang="pl-PL" sz="1200" dirty="0" err="1">
                <a:solidFill>
                  <a:srgbClr val="4274B0"/>
                </a:solidFill>
              </a:rPr>
              <a:t>temperature</a:t>
            </a:r>
            <a:r>
              <a:rPr lang="pl-PL" sz="1200" dirty="0">
                <a:solidFill>
                  <a:srgbClr val="4274B0"/>
                </a:solidFill>
              </a:rPr>
              <a:t> -150°C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436096" y="290454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accent6"/>
                </a:solidFill>
              </a:rPr>
              <a:t>1 </a:t>
            </a:r>
            <a:r>
              <a:rPr lang="pl-PL" sz="1200" dirty="0" err="1">
                <a:solidFill>
                  <a:schemeClr val="accent6"/>
                </a:solidFill>
              </a:rPr>
              <a:t>treatment</a:t>
            </a:r>
            <a:r>
              <a:rPr lang="pl-PL" sz="1200" dirty="0">
                <a:solidFill>
                  <a:schemeClr val="accent6"/>
                </a:solidFill>
              </a:rPr>
              <a:t> per </a:t>
            </a:r>
            <a:r>
              <a:rPr lang="pl-PL" sz="1200" dirty="0" err="1">
                <a:solidFill>
                  <a:schemeClr val="accent6"/>
                </a:solidFill>
              </a:rPr>
              <a:t>day</a:t>
            </a:r>
            <a:endParaRPr lang="pl-PL" sz="1200" dirty="0">
              <a:solidFill>
                <a:schemeClr val="accent6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accent6"/>
                </a:solidFill>
              </a:rPr>
              <a:t>2 min in </a:t>
            </a:r>
            <a:r>
              <a:rPr lang="pl-PL" sz="1200" dirty="0" err="1">
                <a:solidFill>
                  <a:schemeClr val="accent6"/>
                </a:solidFill>
              </a:rPr>
              <a:t>temperature</a:t>
            </a:r>
            <a:r>
              <a:rPr lang="pl-PL" sz="1200" dirty="0">
                <a:solidFill>
                  <a:schemeClr val="accent6"/>
                </a:solidFill>
              </a:rPr>
              <a:t> -130°C to -160°C</a:t>
            </a:r>
          </a:p>
        </p:txBody>
      </p:sp>
    </p:spTree>
    <p:extLst>
      <p:ext uri="{BB962C8B-B14F-4D97-AF65-F5344CB8AC3E}">
        <p14:creationId xmlns:p14="http://schemas.microsoft.com/office/powerpoint/2010/main" val="2939936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65745" y="9991"/>
            <a:ext cx="7772400" cy="1102519"/>
          </a:xfrm>
        </p:spPr>
        <p:txBody>
          <a:bodyPr>
            <a:norm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Recommended</a:t>
            </a:r>
            <a:r>
              <a:rPr lang="pl-PL" sz="2000" b="1" dirty="0">
                <a:solidFill>
                  <a:srgbClr val="4274B0"/>
                </a:solidFill>
              </a:rPr>
              <a:t> </a:t>
            </a:r>
            <a:r>
              <a:rPr lang="pl-PL" sz="2000" b="1" dirty="0" err="1">
                <a:solidFill>
                  <a:srgbClr val="4274B0"/>
                </a:solidFill>
              </a:rPr>
              <a:t>usage</a:t>
            </a: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1270020"/>
            <a:ext cx="6400800" cy="1314450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4274B0"/>
                </a:solidFill>
              </a:rPr>
              <a:t>O</a:t>
            </a:r>
            <a:r>
              <a:rPr lang="en-US" sz="1400" dirty="0" err="1">
                <a:solidFill>
                  <a:srgbClr val="4274B0"/>
                </a:solidFill>
              </a:rPr>
              <a:t>nce</a:t>
            </a:r>
            <a:r>
              <a:rPr lang="en-US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or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twice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en-US" sz="1400" dirty="0">
                <a:solidFill>
                  <a:srgbClr val="4274B0"/>
                </a:solidFill>
              </a:rPr>
              <a:t>a day, according to the generally accepted protocol for these treatments in a cryogenic chamber</a:t>
            </a:r>
            <a:endParaRPr lang="pl-PL" sz="1400" dirty="0">
              <a:solidFill>
                <a:srgbClr val="4274B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In case of more treatments in one day, a 3-4 hour break </a:t>
            </a:r>
            <a:r>
              <a:rPr lang="en-US" sz="1400" dirty="0" err="1">
                <a:solidFill>
                  <a:srgbClr val="4274B0"/>
                </a:solidFill>
              </a:rPr>
              <a:t>shou</a:t>
            </a:r>
            <a:r>
              <a:rPr lang="pl-PL" sz="1400" dirty="0">
                <a:solidFill>
                  <a:srgbClr val="4274B0"/>
                </a:solidFill>
              </a:rPr>
              <a:t>l</a:t>
            </a:r>
            <a:r>
              <a:rPr lang="en-US" sz="1400" dirty="0">
                <a:solidFill>
                  <a:srgbClr val="4274B0"/>
                </a:solidFill>
              </a:rPr>
              <a:t>d be kept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en-US" sz="1400" dirty="0">
                <a:solidFill>
                  <a:srgbClr val="4274B0"/>
                </a:solidFill>
              </a:rPr>
              <a:t>between them </a:t>
            </a:r>
            <a:endParaRPr lang="pl-PL" sz="1400" dirty="0">
              <a:solidFill>
                <a:srgbClr val="4274B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Frequency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treatments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should</a:t>
            </a:r>
            <a:r>
              <a:rPr lang="pl-PL" sz="1400" dirty="0">
                <a:solidFill>
                  <a:srgbClr val="4274B0"/>
                </a:solidFill>
              </a:rPr>
              <a:t> be </a:t>
            </a:r>
            <a:r>
              <a:rPr lang="pl-PL" sz="1400" dirty="0" err="1">
                <a:solidFill>
                  <a:srgbClr val="4274B0"/>
                </a:solidFill>
              </a:rPr>
              <a:t>adjusted</a:t>
            </a:r>
            <a:r>
              <a:rPr lang="pl-PL" sz="1400" dirty="0">
                <a:solidFill>
                  <a:srgbClr val="4274B0"/>
                </a:solidFill>
              </a:rPr>
              <a:t> to </a:t>
            </a:r>
            <a:r>
              <a:rPr lang="pl-PL" sz="1400" dirty="0" err="1">
                <a:solidFill>
                  <a:srgbClr val="4274B0"/>
                </a:solidFill>
              </a:rPr>
              <a:t>individual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needs</a:t>
            </a:r>
            <a:endParaRPr lang="pl-PL" sz="1400" dirty="0">
              <a:solidFill>
                <a:srgbClr val="4274B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9513" y="451596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solidFill>
                  <a:schemeClr val="tx1">
                    <a:tint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tx1">
                    <a:tint val="75000"/>
                  </a:schemeClr>
                </a:solidFill>
              </a:rPr>
              <a:t>THE INFLUENCE OF SINGLE WHOLE BODY</a:t>
            </a:r>
            <a:r>
              <a:rPr lang="pl-PL" sz="8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sz="800" dirty="0">
                <a:solidFill>
                  <a:schemeClr val="tx1">
                    <a:tint val="75000"/>
                  </a:schemeClr>
                </a:solidFill>
              </a:rPr>
              <a:t>CRYOSTIMULATION TREATMENT</a:t>
            </a:r>
            <a:r>
              <a:rPr lang="pl-PL" sz="8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sz="800" dirty="0">
                <a:solidFill>
                  <a:schemeClr val="tx1">
                    <a:tint val="75000"/>
                  </a:schemeClr>
                </a:solidFill>
              </a:rPr>
              <a:t>ON THE DYNAMICS</a:t>
            </a:r>
            <a:r>
              <a:rPr lang="pl-PL" sz="8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sz="800" dirty="0">
                <a:solidFill>
                  <a:schemeClr val="tx1">
                    <a:tint val="75000"/>
                  </a:schemeClr>
                </a:solidFill>
              </a:rPr>
              <a:t>AND THE LEVEL OF MAXIMAL ANAEROBIC POWER</a:t>
            </a:r>
            <a:r>
              <a:rPr lang="pl-PL" sz="800" dirty="0">
                <a:solidFill>
                  <a:schemeClr val="tx1">
                    <a:tint val="75000"/>
                  </a:schemeClr>
                </a:solidFill>
              </a:rPr>
              <a:t>, A.T. KLIMEK, A. LUBKOWSKA, Z. SZYGUŁA, B. FRĄCZEK, M. CHUDECKA, </a:t>
            </a:r>
            <a:r>
              <a:rPr lang="en-US" sz="800" dirty="0">
                <a:solidFill>
                  <a:schemeClr val="tx1">
                    <a:tint val="75000"/>
                  </a:schemeClr>
                </a:solidFill>
              </a:rPr>
              <a:t>International Journal of Occupational Medicine and Environmental Health 2011;24</a:t>
            </a:r>
            <a:r>
              <a:rPr lang="pl-PL" sz="800" dirty="0">
                <a:solidFill>
                  <a:schemeClr val="tx1">
                    <a:tint val="75000"/>
                  </a:schemeClr>
                </a:solidFill>
              </a:rPr>
              <a:t>, p. 186; Wpływ krioterapii ogólnoustrojowej na dolegliwości bólowe chorych na reumatoidalne zapalenie stawów, K. </a:t>
            </a:r>
            <a:r>
              <a:rPr lang="pl-PL" sz="800" dirty="0" err="1">
                <a:solidFill>
                  <a:schemeClr val="tx1">
                    <a:tint val="75000"/>
                  </a:schemeClr>
                </a:solidFill>
              </a:rPr>
              <a:t>Krekora</a:t>
            </a:r>
            <a:r>
              <a:rPr lang="pl-PL" sz="800" dirty="0">
                <a:solidFill>
                  <a:schemeClr val="tx1">
                    <a:tint val="75000"/>
                  </a:schemeClr>
                </a:solidFill>
              </a:rPr>
              <a:t>, A. Sawicka, J. Czernicki, Balneologia Polska; 307-312, p. 4.</a:t>
            </a:r>
          </a:p>
        </p:txBody>
      </p:sp>
    </p:spTree>
    <p:extLst>
      <p:ext uri="{BB962C8B-B14F-4D97-AF65-F5344CB8AC3E}">
        <p14:creationId xmlns:p14="http://schemas.microsoft.com/office/powerpoint/2010/main" val="3514723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11560" y="2254101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4274B0"/>
                </a:solidFill>
              </a:rPr>
              <a:t>Whole</a:t>
            </a:r>
            <a:r>
              <a:rPr lang="pl-PL" sz="2400" b="1" dirty="0">
                <a:solidFill>
                  <a:srgbClr val="4274B0"/>
                </a:solidFill>
              </a:rPr>
              <a:t>-body </a:t>
            </a:r>
            <a:r>
              <a:rPr lang="pl-PL" sz="2400" b="1" dirty="0" err="1">
                <a:solidFill>
                  <a:srgbClr val="4274B0"/>
                </a:solidFill>
              </a:rPr>
              <a:t>cryotherapy</a:t>
            </a:r>
            <a:endParaRPr lang="pl-PL" sz="2400" b="1" dirty="0">
              <a:solidFill>
                <a:srgbClr val="4274B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0" y="2740734"/>
            <a:ext cx="6948264" cy="141519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467544" y="2802870"/>
            <a:ext cx="61468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</a:rPr>
              <a:t>„</a:t>
            </a:r>
            <a:r>
              <a:rPr lang="pl-PL" sz="1600" dirty="0" err="1">
                <a:solidFill>
                  <a:schemeClr val="bg1"/>
                </a:solidFill>
              </a:rPr>
              <a:t>stimulative</a:t>
            </a:r>
            <a:r>
              <a:rPr lang="pl-PL" sz="1600" dirty="0">
                <a:solidFill>
                  <a:schemeClr val="bg1"/>
                </a:solidFill>
              </a:rPr>
              <a:t>, </a:t>
            </a:r>
            <a:r>
              <a:rPr lang="pl-PL" sz="1600" dirty="0" err="1">
                <a:solidFill>
                  <a:schemeClr val="bg1"/>
                </a:solidFill>
              </a:rPr>
              <a:t>short</a:t>
            </a:r>
            <a:r>
              <a:rPr lang="pl-PL" sz="1600" dirty="0">
                <a:solidFill>
                  <a:schemeClr val="bg1"/>
                </a:solidFill>
              </a:rPr>
              <a:t>-term </a:t>
            </a:r>
            <a:r>
              <a:rPr lang="pl-PL" sz="1600" dirty="0" err="1">
                <a:solidFill>
                  <a:schemeClr val="bg1"/>
                </a:solidFill>
              </a:rPr>
              <a:t>use</a:t>
            </a:r>
            <a:r>
              <a:rPr lang="pl-PL" sz="1600" dirty="0">
                <a:solidFill>
                  <a:schemeClr val="bg1"/>
                </a:solidFill>
              </a:rPr>
              <a:t> of </a:t>
            </a:r>
            <a:r>
              <a:rPr lang="pl-PL" sz="1600" dirty="0" err="1">
                <a:solidFill>
                  <a:schemeClr val="bg1"/>
                </a:solidFill>
              </a:rPr>
              <a:t>cryogenic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temperatures</a:t>
            </a:r>
            <a:r>
              <a:rPr lang="pl-PL" sz="1600" dirty="0">
                <a:solidFill>
                  <a:schemeClr val="bg1"/>
                </a:solidFill>
              </a:rPr>
              <a:t> (</a:t>
            </a:r>
            <a:r>
              <a:rPr lang="pl-PL" sz="1600" dirty="0" err="1">
                <a:solidFill>
                  <a:schemeClr val="bg1"/>
                </a:solidFill>
              </a:rPr>
              <a:t>below</a:t>
            </a:r>
            <a:r>
              <a:rPr lang="pl-PL" sz="1600" dirty="0">
                <a:solidFill>
                  <a:schemeClr val="bg1"/>
                </a:solidFill>
              </a:rPr>
              <a:t> -100°C) applied </a:t>
            </a:r>
            <a:r>
              <a:rPr lang="pl-PL" sz="1600" dirty="0" err="1">
                <a:solidFill>
                  <a:schemeClr val="bg1"/>
                </a:solidFill>
              </a:rPr>
              <a:t>superficially</a:t>
            </a:r>
            <a:r>
              <a:rPr lang="pl-PL" sz="1600" dirty="0">
                <a:solidFill>
                  <a:schemeClr val="bg1"/>
                </a:solidFill>
              </a:rPr>
              <a:t> (2-3 </a:t>
            </a:r>
            <a:r>
              <a:rPr lang="pl-PL" sz="1600" dirty="0" err="1">
                <a:solidFill>
                  <a:schemeClr val="bg1"/>
                </a:solidFill>
              </a:rPr>
              <a:t>minutes</a:t>
            </a:r>
            <a:r>
              <a:rPr lang="pl-PL" sz="1600" dirty="0">
                <a:solidFill>
                  <a:schemeClr val="bg1"/>
                </a:solidFill>
              </a:rPr>
              <a:t>) in order to </a:t>
            </a:r>
            <a:r>
              <a:rPr lang="pl-PL" sz="1600" dirty="0" err="1">
                <a:solidFill>
                  <a:schemeClr val="bg1"/>
                </a:solidFill>
              </a:rPr>
              <a:t>elicit</a:t>
            </a:r>
            <a:r>
              <a:rPr lang="pl-PL" sz="1600" dirty="0">
                <a:solidFill>
                  <a:schemeClr val="bg1"/>
                </a:solidFill>
              </a:rPr>
              <a:t> and </a:t>
            </a:r>
            <a:r>
              <a:rPr lang="pl-PL" sz="1600" dirty="0" err="1">
                <a:solidFill>
                  <a:schemeClr val="bg1"/>
                </a:solidFill>
              </a:rPr>
              <a:t>make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use</a:t>
            </a:r>
            <a:r>
              <a:rPr lang="pl-PL" sz="1600" dirty="0">
                <a:solidFill>
                  <a:schemeClr val="bg1"/>
                </a:solidFill>
              </a:rPr>
              <a:t> of </a:t>
            </a:r>
            <a:r>
              <a:rPr lang="pl-PL" sz="1600" dirty="0" err="1">
                <a:solidFill>
                  <a:schemeClr val="bg1"/>
                </a:solidFill>
              </a:rPr>
              <a:t>physiological</a:t>
            </a:r>
            <a:r>
              <a:rPr lang="pl-PL" sz="1600" dirty="0">
                <a:solidFill>
                  <a:schemeClr val="bg1"/>
                </a:solidFill>
              </a:rPr>
              <a:t>, </a:t>
            </a:r>
            <a:r>
              <a:rPr lang="pl-PL" sz="1600" dirty="0" err="1">
                <a:solidFill>
                  <a:schemeClr val="bg1"/>
                </a:solidFill>
              </a:rPr>
              <a:t>biochemical</a:t>
            </a:r>
            <a:r>
              <a:rPr lang="pl-PL" sz="1600" dirty="0">
                <a:solidFill>
                  <a:schemeClr val="bg1"/>
                </a:solidFill>
              </a:rPr>
              <a:t> body </a:t>
            </a:r>
            <a:r>
              <a:rPr lang="pl-PL" sz="1600" dirty="0" err="1">
                <a:solidFill>
                  <a:schemeClr val="bg1"/>
                </a:solidFill>
              </a:rPr>
              <a:t>reactions</a:t>
            </a:r>
            <a:r>
              <a:rPr lang="pl-PL" sz="1600" dirty="0">
                <a:solidFill>
                  <a:schemeClr val="bg1"/>
                </a:solidFill>
              </a:rPr>
              <a:t> to </a:t>
            </a:r>
            <a:r>
              <a:rPr lang="pl-PL" sz="1600" dirty="0" err="1">
                <a:solidFill>
                  <a:schemeClr val="bg1"/>
                </a:solidFill>
              </a:rPr>
              <a:t>cold</a:t>
            </a:r>
            <a:r>
              <a:rPr lang="pl-PL" sz="1600" dirty="0">
                <a:solidFill>
                  <a:schemeClr val="bg1"/>
                </a:solidFill>
              </a:rPr>
              <a:t>, </a:t>
            </a:r>
            <a:r>
              <a:rPr lang="pl-PL" sz="1600" dirty="0" err="1">
                <a:solidFill>
                  <a:schemeClr val="bg1"/>
                </a:solidFill>
              </a:rPr>
              <a:t>support</a:t>
            </a:r>
            <a:r>
              <a:rPr lang="pl-PL" sz="1600" dirty="0">
                <a:solidFill>
                  <a:schemeClr val="bg1"/>
                </a:solidFill>
              </a:rPr>
              <a:t> the </a:t>
            </a:r>
            <a:r>
              <a:rPr lang="pl-PL" sz="1600" dirty="0" err="1">
                <a:solidFill>
                  <a:schemeClr val="bg1"/>
                </a:solidFill>
              </a:rPr>
              <a:t>medical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basic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therapy</a:t>
            </a:r>
            <a:r>
              <a:rPr lang="pl-PL" sz="1600" dirty="0">
                <a:solidFill>
                  <a:schemeClr val="bg1"/>
                </a:solidFill>
              </a:rPr>
              <a:t> and </a:t>
            </a:r>
            <a:r>
              <a:rPr lang="pl-PL" sz="1600" dirty="0" err="1">
                <a:solidFill>
                  <a:schemeClr val="bg1"/>
                </a:solidFill>
              </a:rPr>
              <a:t>ease</a:t>
            </a:r>
            <a:r>
              <a:rPr lang="pl-PL" sz="1600" dirty="0">
                <a:solidFill>
                  <a:schemeClr val="bg1"/>
                </a:solidFill>
              </a:rPr>
              <a:t> the </a:t>
            </a:r>
            <a:r>
              <a:rPr lang="pl-PL" sz="1600" dirty="0" err="1">
                <a:solidFill>
                  <a:schemeClr val="bg1"/>
                </a:solidFill>
              </a:rPr>
              <a:t>treatment</a:t>
            </a:r>
            <a:r>
              <a:rPr lang="pl-PL" sz="1600" dirty="0">
                <a:solidFill>
                  <a:schemeClr val="bg1"/>
                </a:solidFill>
              </a:rPr>
              <a:t> by </a:t>
            </a:r>
            <a:r>
              <a:rPr lang="pl-PL" sz="1600" dirty="0" err="1">
                <a:solidFill>
                  <a:schemeClr val="bg1"/>
                </a:solidFill>
              </a:rPr>
              <a:t>movement</a:t>
            </a:r>
            <a:r>
              <a:rPr lang="pl-PL" sz="1600" dirty="0">
                <a:solidFill>
                  <a:schemeClr val="bg1"/>
                </a:solidFill>
              </a:rPr>
              <a:t>”.</a:t>
            </a:r>
          </a:p>
          <a:p>
            <a:endParaRPr lang="pl-PL" sz="1000" dirty="0">
              <a:solidFill>
                <a:srgbClr val="4274B0"/>
              </a:solidFill>
            </a:endParaRPr>
          </a:p>
          <a:p>
            <a:r>
              <a:rPr lang="pl-PL" sz="1000" dirty="0">
                <a:solidFill>
                  <a:srgbClr val="4274B0"/>
                </a:solidFill>
              </a:rPr>
              <a:t>Skrzek A., Podbielska H. Wykorzystanie niskich temperatur w biomedycynie</a:t>
            </a:r>
            <a:br>
              <a:rPr lang="pl-PL" sz="1000" dirty="0">
                <a:solidFill>
                  <a:srgbClr val="4274B0"/>
                </a:solidFill>
              </a:rPr>
            </a:br>
            <a:r>
              <a:rPr lang="pl-PL" sz="1000" dirty="0">
                <a:solidFill>
                  <a:srgbClr val="4274B0"/>
                </a:solidFill>
              </a:rPr>
              <a:t>– podstawowe definicje. 2012, 34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131590"/>
            <a:ext cx="9144000" cy="360040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0"/>
            <a:ext cx="2023273" cy="51435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11560" y="627534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4274B0"/>
                </a:solidFill>
              </a:rPr>
              <a:t>Cryotherapy</a:t>
            </a:r>
            <a:r>
              <a:rPr lang="pl-PL" sz="2800" b="1" dirty="0">
                <a:solidFill>
                  <a:srgbClr val="4274B0"/>
                </a:solidFill>
              </a:rPr>
              <a:t> </a:t>
            </a:r>
            <a:r>
              <a:rPr lang="pl-PL" sz="1600" i="1" dirty="0">
                <a:solidFill>
                  <a:srgbClr val="4274B0"/>
                </a:solidFill>
              </a:rPr>
              <a:t>[gr. </a:t>
            </a:r>
            <a:r>
              <a:rPr lang="pl-PL" sz="1600" i="1" dirty="0" err="1">
                <a:solidFill>
                  <a:srgbClr val="4274B0"/>
                </a:solidFill>
              </a:rPr>
              <a:t>krýos</a:t>
            </a:r>
            <a:r>
              <a:rPr lang="pl-PL" sz="1600" i="1" dirty="0">
                <a:solidFill>
                  <a:srgbClr val="4274B0"/>
                </a:solidFill>
              </a:rPr>
              <a:t> „</a:t>
            </a:r>
            <a:r>
              <a:rPr lang="pl-PL" sz="1600" i="1" dirty="0" err="1">
                <a:solidFill>
                  <a:srgbClr val="4274B0"/>
                </a:solidFill>
              </a:rPr>
              <a:t>ice</a:t>
            </a:r>
            <a:r>
              <a:rPr lang="pl-PL" sz="1600" i="1" dirty="0">
                <a:solidFill>
                  <a:srgbClr val="4274B0"/>
                </a:solidFill>
              </a:rPr>
              <a:t>”, „</a:t>
            </a:r>
            <a:r>
              <a:rPr lang="pl-PL" sz="1600" i="1" dirty="0" err="1">
                <a:solidFill>
                  <a:srgbClr val="4274B0"/>
                </a:solidFill>
              </a:rPr>
              <a:t>cold</a:t>
            </a:r>
            <a:r>
              <a:rPr lang="pl-PL" sz="1600" i="1" dirty="0">
                <a:solidFill>
                  <a:srgbClr val="4274B0"/>
                </a:solidFill>
              </a:rPr>
              <a:t>”+ gr. </a:t>
            </a:r>
            <a:r>
              <a:rPr lang="pl-PL" sz="1600" i="1" dirty="0" err="1">
                <a:solidFill>
                  <a:srgbClr val="4274B0"/>
                </a:solidFill>
              </a:rPr>
              <a:t>therapeía</a:t>
            </a:r>
            <a:r>
              <a:rPr lang="pl-PL" sz="1600" i="1" dirty="0">
                <a:solidFill>
                  <a:srgbClr val="4274B0"/>
                </a:solidFill>
              </a:rPr>
              <a:t> „</a:t>
            </a:r>
            <a:r>
              <a:rPr lang="pl-PL" sz="1600" dirty="0">
                <a:solidFill>
                  <a:srgbClr val="4274B0"/>
                </a:solidFill>
              </a:rPr>
              <a:t> </a:t>
            </a:r>
            <a:r>
              <a:rPr lang="pl-PL" sz="1600" dirty="0" err="1">
                <a:solidFill>
                  <a:srgbClr val="4274B0"/>
                </a:solidFill>
              </a:rPr>
              <a:t>therapy</a:t>
            </a:r>
            <a:r>
              <a:rPr lang="pl-PL" sz="1600" i="1" dirty="0">
                <a:solidFill>
                  <a:srgbClr val="4274B0"/>
                </a:solidFill>
              </a:rPr>
              <a:t>”]: </a:t>
            </a:r>
          </a:p>
          <a:p>
            <a:r>
              <a:rPr lang="pl-PL" sz="2800" b="1" dirty="0" err="1">
                <a:solidFill>
                  <a:schemeClr val="bg1"/>
                </a:solidFill>
              </a:rPr>
              <a:t>cold</a:t>
            </a:r>
            <a:r>
              <a:rPr lang="pl-PL" sz="2800" b="1" dirty="0">
                <a:solidFill>
                  <a:schemeClr val="bg1"/>
                </a:solidFill>
              </a:rPr>
              <a:t> </a:t>
            </a:r>
            <a:r>
              <a:rPr lang="pl-PL" sz="2800" b="1" dirty="0" err="1">
                <a:solidFill>
                  <a:schemeClr val="bg1"/>
                </a:solidFill>
              </a:rPr>
              <a:t>therapy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61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65745" y="9991"/>
            <a:ext cx="7772400" cy="1102519"/>
          </a:xfrm>
        </p:spPr>
        <p:txBody>
          <a:bodyPr>
            <a:norm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Medical</a:t>
            </a:r>
            <a:r>
              <a:rPr lang="pl-PL" sz="2000" b="1" dirty="0">
                <a:solidFill>
                  <a:srgbClr val="4274B0"/>
                </a:solidFill>
              </a:rPr>
              <a:t> </a:t>
            </a:r>
            <a:r>
              <a:rPr lang="pl-PL" sz="2000" b="1" dirty="0" err="1">
                <a:solidFill>
                  <a:srgbClr val="4274B0"/>
                </a:solidFill>
              </a:rPr>
              <a:t>certification</a:t>
            </a:r>
            <a:r>
              <a:rPr lang="pl-PL" sz="2000" b="1" dirty="0">
                <a:solidFill>
                  <a:srgbClr val="4274B0"/>
                </a:solidFill>
              </a:rPr>
              <a:t>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22237"/>
            <a:ext cx="3045112" cy="437734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57" y="722238"/>
            <a:ext cx="3098104" cy="43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72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X:\WIP_KM\CRYOSPACE\PREZENTACJE\Krioterapia (A. Bakes)\links\JPG\bigstock-Young-Female-Receiving-Local-C-1383378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-532" r="-7" b="532"/>
          <a:stretch/>
        </p:blipFill>
        <p:spPr bwMode="auto">
          <a:xfrm>
            <a:off x="2267744" y="2196000"/>
            <a:ext cx="3456384" cy="295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WIP_KM\CRYOSPACE\PREZENTACJE\Krioterapia (A. Bakes)\links\PNG\dziewczyna_w_cry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-493" r="758" b="8029"/>
          <a:stretch/>
        </p:blipFill>
        <p:spPr bwMode="auto">
          <a:xfrm>
            <a:off x="5472000" y="2191500"/>
            <a:ext cx="367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81135" y="294179"/>
            <a:ext cx="666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4274B0"/>
                </a:solidFill>
              </a:rPr>
              <a:t>CRYOTHERAPY - CLASSIFICATION</a:t>
            </a:r>
            <a:endParaRPr lang="pl-PL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13" y="113555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2339752" y="1275606"/>
            <a:ext cx="6804248" cy="623104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0" y="1275606"/>
            <a:ext cx="2339752" cy="623104"/>
          </a:xfrm>
          <a:prstGeom prst="rect">
            <a:avLst/>
          </a:prstGeom>
          <a:solidFill>
            <a:schemeClr val="bg2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0" y="1325548"/>
            <a:ext cx="233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chemeClr val="bg1"/>
                </a:solidFill>
              </a:rPr>
              <a:t>Cryosurgery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339752" y="1325548"/>
            <a:ext cx="680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>
                <a:solidFill>
                  <a:schemeClr val="bg1"/>
                </a:solidFill>
              </a:rPr>
              <a:t>Cryostimulation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0" y="1898710"/>
            <a:ext cx="2339752" cy="31155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2339752" y="1898710"/>
            <a:ext cx="6804248" cy="311552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-124" y="1873156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>
                <a:solidFill>
                  <a:schemeClr val="bg1"/>
                </a:solidFill>
              </a:rPr>
              <a:t>damaging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effect</a:t>
            </a:r>
            <a:endParaRPr lang="pl-PL" sz="1000" dirty="0">
              <a:solidFill>
                <a:srgbClr val="4274B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483768" y="1885209"/>
            <a:ext cx="6660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non </a:t>
            </a:r>
            <a:r>
              <a:rPr lang="pl-PL" sz="1600" dirty="0" err="1">
                <a:solidFill>
                  <a:schemeClr val="bg1"/>
                </a:solidFill>
              </a:rPr>
              <a:t>damaging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effect</a:t>
            </a:r>
            <a:endParaRPr lang="pl-PL" sz="1000" dirty="0">
              <a:solidFill>
                <a:srgbClr val="4274B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835696" y="2211710"/>
            <a:ext cx="263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>
                <a:solidFill>
                  <a:srgbClr val="4274B0"/>
                </a:solidFill>
              </a:rPr>
              <a:t>local</a:t>
            </a:r>
            <a:endParaRPr lang="pl-PL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5685133" y="2182093"/>
            <a:ext cx="263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>
                <a:solidFill>
                  <a:srgbClr val="4274B0"/>
                </a:solidFill>
              </a:rPr>
              <a:t>whole</a:t>
            </a:r>
            <a:r>
              <a:rPr lang="pl-PL" sz="2400" b="1" dirty="0">
                <a:solidFill>
                  <a:srgbClr val="4274B0"/>
                </a:solidFill>
              </a:rPr>
              <a:t> body</a:t>
            </a:r>
            <a:endParaRPr lang="pl-PL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https://www.researchgate.net/profile/Avi_Weinbroum/publication/5691540/figure/fig4/AS:277728709365786@1443227092583/Figure-4-Meller's-technique-of-bone-cryosurgery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" r="13516"/>
          <a:stretch/>
        </p:blipFill>
        <p:spPr bwMode="auto">
          <a:xfrm>
            <a:off x="-372" y="2211710"/>
            <a:ext cx="2340000" cy="294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15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2828" y="1042"/>
            <a:ext cx="3129012" cy="51435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 rot="16200000">
            <a:off x="431071" y="2419211"/>
            <a:ext cx="5137026" cy="311552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13" y="113555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75856" y="1131590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History</a:t>
            </a:r>
            <a:r>
              <a:rPr lang="pl-PL" sz="2000" b="1" dirty="0">
                <a:solidFill>
                  <a:srgbClr val="4274B0"/>
                </a:solidFill>
              </a:rPr>
              <a:t> of </a:t>
            </a:r>
            <a:r>
              <a:rPr lang="pl-PL" sz="2000" b="1" dirty="0" err="1">
                <a:solidFill>
                  <a:srgbClr val="4274B0"/>
                </a:solidFill>
              </a:rPr>
              <a:t>cold</a:t>
            </a:r>
            <a:r>
              <a:rPr lang="pl-PL" sz="2000" b="1" dirty="0">
                <a:solidFill>
                  <a:srgbClr val="4274B0"/>
                </a:solidFill>
              </a:rPr>
              <a:t> </a:t>
            </a:r>
            <a:r>
              <a:rPr lang="pl-PL" sz="2000" b="1" dirty="0" err="1">
                <a:solidFill>
                  <a:srgbClr val="4274B0"/>
                </a:solidFill>
              </a:rPr>
              <a:t>usage</a:t>
            </a: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275856" y="2067694"/>
            <a:ext cx="5472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The Egyptians used cold to treat injuries and inflammation as early as </a:t>
            </a:r>
            <a:r>
              <a:rPr lang="en-US" sz="1400" b="1" dirty="0">
                <a:solidFill>
                  <a:srgbClr val="4274B0"/>
                </a:solidFill>
              </a:rPr>
              <a:t>2500 BCE</a:t>
            </a:r>
            <a:r>
              <a:rPr lang="en-US" sz="1400" dirty="0">
                <a:solidFill>
                  <a:srgbClr val="4274B0"/>
                </a:solidFill>
              </a:rPr>
              <a:t>. 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Hippocrates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used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cold</a:t>
            </a:r>
            <a:r>
              <a:rPr lang="pl-PL" sz="1400" dirty="0">
                <a:solidFill>
                  <a:srgbClr val="4274B0"/>
                </a:solidFill>
              </a:rPr>
              <a:t> to </a:t>
            </a:r>
            <a:r>
              <a:rPr lang="pl-PL" sz="1400" dirty="0" err="1">
                <a:solidFill>
                  <a:srgbClr val="4274B0"/>
                </a:solidFill>
              </a:rPr>
              <a:t>reduce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pain</a:t>
            </a:r>
            <a:r>
              <a:rPr lang="pl-PL" sz="1400" dirty="0">
                <a:solidFill>
                  <a:srgbClr val="4274B0"/>
                </a:solidFill>
              </a:rPr>
              <a:t>, </a:t>
            </a:r>
            <a:r>
              <a:rPr lang="pl-PL" sz="1400" dirty="0" err="1">
                <a:solidFill>
                  <a:srgbClr val="4274B0"/>
                </a:solidFill>
              </a:rPr>
              <a:t>swelling</a:t>
            </a:r>
            <a:r>
              <a:rPr lang="pl-PL" sz="1400" dirty="0">
                <a:solidFill>
                  <a:srgbClr val="4274B0"/>
                </a:solidFill>
              </a:rPr>
              <a:t> and </a:t>
            </a:r>
            <a:r>
              <a:rPr lang="pl-PL" sz="1400" dirty="0" err="1">
                <a:solidFill>
                  <a:srgbClr val="4274B0"/>
                </a:solidFill>
              </a:rPr>
              <a:t>bleeding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Dominique-Jean </a:t>
            </a:r>
            <a:r>
              <a:rPr lang="en-US" sz="1400" dirty="0" err="1">
                <a:solidFill>
                  <a:srgbClr val="4274B0"/>
                </a:solidFill>
              </a:rPr>
              <a:t>Larrey</a:t>
            </a:r>
            <a:r>
              <a:rPr lang="en-US" sz="1400" dirty="0">
                <a:solidFill>
                  <a:srgbClr val="4274B0"/>
                </a:solidFill>
              </a:rPr>
              <a:t>, Napoleon's legendary surgeon, used it to facilitate amputations during historic retreat from Moscow 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Between </a:t>
            </a:r>
            <a:r>
              <a:rPr lang="en-US" sz="1400" b="1" dirty="0">
                <a:solidFill>
                  <a:srgbClr val="4274B0"/>
                </a:solidFill>
              </a:rPr>
              <a:t>1845 and 1851</a:t>
            </a:r>
            <a:r>
              <a:rPr lang="en-US" sz="1400" dirty="0">
                <a:solidFill>
                  <a:srgbClr val="4274B0"/>
                </a:solidFill>
              </a:rPr>
              <a:t>, Dr. James </a:t>
            </a:r>
            <a:r>
              <a:rPr lang="en-US" sz="1400" dirty="0" err="1">
                <a:solidFill>
                  <a:srgbClr val="4274B0"/>
                </a:solidFill>
              </a:rPr>
              <a:t>Arnott</a:t>
            </a:r>
            <a:r>
              <a:rPr lang="en-US" sz="1400" dirty="0">
                <a:solidFill>
                  <a:srgbClr val="4274B0"/>
                </a:solidFill>
              </a:rPr>
              <a:t> of Brighton, England, described the benefits of local cold application in the treatment of numerous conditions, including headaches and neuralgia. </a:t>
            </a:r>
            <a:endParaRPr lang="pl-PL" sz="1400" dirty="0">
              <a:solidFill>
                <a:srgbClr val="4274B0"/>
              </a:solidFill>
            </a:endParaRPr>
          </a:p>
        </p:txBody>
      </p:sp>
      <p:pic>
        <p:nvPicPr>
          <p:cNvPr id="1027" name="Picture 3" descr="X:\WIP_KM\CRYOSPACE\PREZENTACJE\Krioterapia (A. Bakes)\links\PNG\hipokrat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0" t="866" r="30920" b="27521"/>
          <a:stretch/>
        </p:blipFill>
        <p:spPr bwMode="auto">
          <a:xfrm>
            <a:off x="-792000" y="-224294"/>
            <a:ext cx="3888000" cy="537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235" y="63333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-36512" y="0"/>
            <a:ext cx="1835696" cy="5164038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9" name="Picture 5" descr="X:\WIP_KM\CRYOSPACE\PREZENTACJE\Krioterapia (A. Bakes)\links\PNG\Tutankhamun-mask-getty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2" t="-6685" r="8162" b="6685"/>
          <a:stretch/>
        </p:blipFill>
        <p:spPr bwMode="auto">
          <a:xfrm>
            <a:off x="-36000" y="-468000"/>
            <a:ext cx="176400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5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13" y="113555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75856" y="1131590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History</a:t>
            </a:r>
            <a:r>
              <a:rPr lang="pl-PL" sz="2000" b="1" dirty="0">
                <a:solidFill>
                  <a:srgbClr val="4274B0"/>
                </a:solidFill>
              </a:rPr>
              <a:t> of </a:t>
            </a:r>
            <a:r>
              <a:rPr lang="pl-PL" sz="2000" b="1" dirty="0" err="1">
                <a:solidFill>
                  <a:srgbClr val="4274B0"/>
                </a:solidFill>
              </a:rPr>
              <a:t>cold</a:t>
            </a:r>
            <a:r>
              <a:rPr lang="pl-PL" sz="2000" b="1" dirty="0">
                <a:solidFill>
                  <a:srgbClr val="4274B0"/>
                </a:solidFill>
              </a:rPr>
              <a:t> </a:t>
            </a:r>
            <a:r>
              <a:rPr lang="pl-PL" sz="2000" b="1" dirty="0" err="1">
                <a:solidFill>
                  <a:srgbClr val="4274B0"/>
                </a:solidFill>
              </a:rPr>
              <a:t>usage</a:t>
            </a: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275856" y="2067694"/>
            <a:ext cx="58326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4274B0"/>
                </a:solidFill>
              </a:rPr>
              <a:t>In </a:t>
            </a:r>
            <a:r>
              <a:rPr lang="pl-PL" sz="1400" b="1" dirty="0">
                <a:solidFill>
                  <a:srgbClr val="4274B0"/>
                </a:solidFill>
              </a:rPr>
              <a:t>1883</a:t>
            </a:r>
            <a:r>
              <a:rPr lang="pl-PL" sz="1400" dirty="0">
                <a:solidFill>
                  <a:srgbClr val="4274B0"/>
                </a:solidFill>
              </a:rPr>
              <a:t> Karol Olszewski and Zygmunt  Wróblewski  </a:t>
            </a:r>
            <a:r>
              <a:rPr lang="pl-PL" sz="1400" dirty="0" err="1">
                <a:solidFill>
                  <a:srgbClr val="4274B0"/>
                </a:solidFill>
              </a:rPr>
              <a:t>succeeded</a:t>
            </a:r>
            <a:r>
              <a:rPr lang="pl-PL" sz="1400" dirty="0">
                <a:solidFill>
                  <a:srgbClr val="4274B0"/>
                </a:solidFill>
              </a:rPr>
              <a:t> in </a:t>
            </a:r>
            <a:r>
              <a:rPr lang="pl-PL" sz="1400" dirty="0" err="1">
                <a:solidFill>
                  <a:srgbClr val="4274B0"/>
                </a:solidFill>
              </a:rPr>
              <a:t>condensation</a:t>
            </a:r>
            <a:r>
              <a:rPr lang="pl-PL" sz="1400" dirty="0">
                <a:solidFill>
                  <a:srgbClr val="4274B0"/>
                </a:solidFill>
              </a:rPr>
              <a:t>  of  </a:t>
            </a:r>
            <a:r>
              <a:rPr lang="pl-PL" sz="1400" dirty="0" err="1">
                <a:solidFill>
                  <a:srgbClr val="4274B0"/>
                </a:solidFill>
              </a:rPr>
              <a:t>oxygen</a:t>
            </a:r>
            <a:r>
              <a:rPr lang="pl-PL" sz="1400" dirty="0">
                <a:solidFill>
                  <a:srgbClr val="4274B0"/>
                </a:solidFill>
              </a:rPr>
              <a:t> -183°C , </a:t>
            </a:r>
            <a:r>
              <a:rPr lang="pl-PL" sz="1400" dirty="0" err="1">
                <a:solidFill>
                  <a:srgbClr val="4274B0"/>
                </a:solidFill>
              </a:rPr>
              <a:t>nitrogen</a:t>
            </a:r>
            <a:r>
              <a:rPr lang="pl-PL" sz="1400" dirty="0">
                <a:solidFill>
                  <a:srgbClr val="4274B0"/>
                </a:solidFill>
              </a:rPr>
              <a:t> -196°C and </a:t>
            </a:r>
            <a:r>
              <a:rPr lang="pl-PL" sz="1400" dirty="0" err="1">
                <a:solidFill>
                  <a:srgbClr val="4274B0"/>
                </a:solidFill>
              </a:rPr>
              <a:t>hydrogen</a:t>
            </a:r>
            <a:r>
              <a:rPr lang="pl-PL" sz="1400" dirty="0">
                <a:solidFill>
                  <a:srgbClr val="4274B0"/>
                </a:solidFill>
              </a:rPr>
              <a:t> -253°C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In </a:t>
            </a:r>
            <a:r>
              <a:rPr lang="en-US" sz="1400" b="1" dirty="0">
                <a:solidFill>
                  <a:srgbClr val="4274B0"/>
                </a:solidFill>
              </a:rPr>
              <a:t>1907</a:t>
            </a:r>
            <a:r>
              <a:rPr lang="en-US" sz="1400" dirty="0">
                <a:solidFill>
                  <a:srgbClr val="4274B0"/>
                </a:solidFill>
              </a:rPr>
              <a:t>, Whitehouse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en-US" sz="1400" dirty="0">
                <a:solidFill>
                  <a:srgbClr val="4274B0"/>
                </a:solidFill>
              </a:rPr>
              <a:t>reported a series of fifteen skin cancers treated with cryotherapy with good results. He described the use of a spray bottle, although he found this technique difficult and stopped using it in favor of a cotton swab</a:t>
            </a:r>
            <a:r>
              <a:rPr lang="pl-PL" sz="1400" dirty="0">
                <a:solidFill>
                  <a:srgbClr val="4274B0"/>
                </a:solidFill>
              </a:rPr>
              <a:t>: </a:t>
            </a:r>
            <a:r>
              <a:rPr lang="pl-PL" sz="1400" dirty="0" err="1">
                <a:solidFill>
                  <a:srgbClr val="4274B0"/>
                </a:solidFill>
              </a:rPr>
              <a:t>first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device</a:t>
            </a:r>
            <a:r>
              <a:rPr lang="pl-PL" sz="1400" dirty="0">
                <a:solidFill>
                  <a:srgbClr val="4274B0"/>
                </a:solidFill>
              </a:rPr>
              <a:t> with </a:t>
            </a:r>
            <a:r>
              <a:rPr lang="pl-PL" sz="1400" dirty="0" err="1">
                <a:solidFill>
                  <a:srgbClr val="4274B0"/>
                </a:solidFill>
              </a:rPr>
              <a:t>vapour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liquid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nitrogen</a:t>
            </a:r>
            <a:r>
              <a:rPr lang="en-US" sz="1400" dirty="0">
                <a:solidFill>
                  <a:srgbClr val="4274B0"/>
                </a:solidFill>
              </a:rPr>
              <a:t> 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4B0"/>
                </a:solidFill>
              </a:rPr>
              <a:t>Following World War II, liquid nitrogen (-196°C) became commercially available. </a:t>
            </a:r>
            <a:endParaRPr lang="pl-PL" sz="1400" dirty="0">
              <a:solidFill>
                <a:srgbClr val="4274B0"/>
              </a:solidFill>
            </a:endParaRPr>
          </a:p>
        </p:txBody>
      </p:sp>
      <p:pic>
        <p:nvPicPr>
          <p:cNvPr id="8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273452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X:\WIP_KM\CRYOSPACE\PREZENTACJE\Krioterapia (A. Bakes)\links\PNG\aparat_skraplanie_tlenu_azot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 trans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5268"/>
            <a:ext cx="291521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X:\WIP_KM\CRYOSPACE\PREZENTACJE\Krioterapia (A. Bakes)\links\PNG\olszewski_wroblews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94"/>
            <a:ext cx="2915816" cy="19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0" y="0"/>
            <a:ext cx="3131840" cy="5164038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 rot="16200000">
            <a:off x="431071" y="2419211"/>
            <a:ext cx="5137026" cy="311552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098" name="Picture 2" descr="X:\WIP_KM\CRYOSPACE\PREZENTACJE\Krioterapia (A. Bakes)\links\PNG\dymek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745" r="6242" b="12671"/>
          <a:stretch/>
        </p:blipFill>
        <p:spPr bwMode="auto">
          <a:xfrm>
            <a:off x="0" y="699806"/>
            <a:ext cx="4032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0" y="1707654"/>
            <a:ext cx="899592" cy="1512168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094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1779662"/>
            <a:ext cx="2843808" cy="172819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3155361" y="1923678"/>
            <a:ext cx="6025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u="sng" dirty="0">
                <a:solidFill>
                  <a:srgbClr val="4274B0"/>
                </a:solidFill>
              </a:rPr>
              <a:t>First </a:t>
            </a:r>
            <a:r>
              <a:rPr lang="pl-PL" sz="1400" u="sng" dirty="0" err="1">
                <a:solidFill>
                  <a:srgbClr val="4274B0"/>
                </a:solidFill>
              </a:rPr>
              <a:t>whole</a:t>
            </a:r>
            <a:r>
              <a:rPr lang="pl-PL" sz="1400" u="sng" dirty="0">
                <a:solidFill>
                  <a:srgbClr val="4274B0"/>
                </a:solidFill>
              </a:rPr>
              <a:t> body </a:t>
            </a:r>
            <a:r>
              <a:rPr lang="pl-PL" sz="1400" u="sng" dirty="0" err="1">
                <a:solidFill>
                  <a:srgbClr val="4274B0"/>
                </a:solidFill>
              </a:rPr>
              <a:t>cryochambers</a:t>
            </a:r>
            <a:endParaRPr lang="pl-PL" sz="1400" dirty="0">
              <a:solidFill>
                <a:srgbClr val="4274B0"/>
              </a:solidFill>
            </a:endParaRPr>
          </a:p>
          <a:p>
            <a:pPr algn="ctr"/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274B0"/>
                </a:solidFill>
              </a:rPr>
              <a:t>1978</a:t>
            </a:r>
            <a:r>
              <a:rPr lang="pl-PL" sz="1400" dirty="0">
                <a:solidFill>
                  <a:srgbClr val="4274B0"/>
                </a:solidFill>
              </a:rPr>
              <a:t>: </a:t>
            </a:r>
            <a:r>
              <a:rPr lang="en-US" sz="1400" dirty="0">
                <a:solidFill>
                  <a:srgbClr val="4274B0"/>
                </a:solidFill>
              </a:rPr>
              <a:t>T. Yamauchi </a:t>
            </a:r>
            <a:r>
              <a:rPr lang="pl-PL" sz="1400" dirty="0">
                <a:solidFill>
                  <a:srgbClr val="4274B0"/>
                </a:solidFill>
              </a:rPr>
              <a:t>(Japan) </a:t>
            </a:r>
            <a:r>
              <a:rPr lang="en-US" sz="1400" dirty="0">
                <a:solidFill>
                  <a:srgbClr val="4274B0"/>
                </a:solidFill>
              </a:rPr>
              <a:t>–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first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application</a:t>
            </a:r>
            <a:r>
              <a:rPr lang="pl-PL" sz="1400" dirty="0">
                <a:solidFill>
                  <a:srgbClr val="4274B0"/>
                </a:solidFill>
              </a:rPr>
              <a:t> of WBC in </a:t>
            </a:r>
            <a:r>
              <a:rPr lang="pl-PL" sz="1400" dirty="0" err="1">
                <a:solidFill>
                  <a:srgbClr val="4274B0"/>
                </a:solidFill>
              </a:rPr>
              <a:t>cryochamber</a:t>
            </a:r>
            <a:r>
              <a:rPr lang="pl-PL" sz="1400" dirty="0">
                <a:solidFill>
                  <a:srgbClr val="4274B0"/>
                </a:solidFill>
              </a:rPr>
              <a:t> (</a:t>
            </a:r>
            <a:r>
              <a:rPr lang="pl-PL" sz="1400" dirty="0" err="1">
                <a:solidFill>
                  <a:srgbClr val="4274B0"/>
                </a:solidFill>
              </a:rPr>
              <a:t>whole</a:t>
            </a:r>
            <a:r>
              <a:rPr lang="pl-PL" sz="1400" dirty="0">
                <a:solidFill>
                  <a:srgbClr val="4274B0"/>
                </a:solidFill>
              </a:rPr>
              <a:t> body </a:t>
            </a:r>
            <a:r>
              <a:rPr lang="pl-PL" sz="1400" dirty="0" err="1">
                <a:solidFill>
                  <a:srgbClr val="4274B0"/>
                </a:solidFill>
              </a:rPr>
              <a:t>cryotherapy</a:t>
            </a:r>
            <a:r>
              <a:rPr lang="pl-PL" sz="1400" dirty="0">
                <a:solidFill>
                  <a:srgbClr val="4274B0"/>
                </a:solidFill>
              </a:rPr>
              <a:t>) for the </a:t>
            </a:r>
            <a:r>
              <a:rPr lang="pl-PL" sz="1400" dirty="0" err="1">
                <a:solidFill>
                  <a:srgbClr val="4274B0"/>
                </a:solidFill>
              </a:rPr>
              <a:t>patients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ill</a:t>
            </a:r>
            <a:r>
              <a:rPr lang="pl-PL" sz="1400" dirty="0">
                <a:solidFill>
                  <a:srgbClr val="4274B0"/>
                </a:solidFill>
              </a:rPr>
              <a:t> with </a:t>
            </a:r>
            <a:r>
              <a:rPr lang="pl-PL" sz="1400" dirty="0" err="1">
                <a:solidFill>
                  <a:srgbClr val="4274B0"/>
                </a:solidFill>
              </a:rPr>
              <a:t>rheumatoid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arthritis</a:t>
            </a:r>
            <a:endParaRPr lang="pl-PL" sz="1400" dirty="0">
              <a:solidFill>
                <a:srgbClr val="4274B0"/>
              </a:solidFill>
            </a:endParaRPr>
          </a:p>
          <a:p>
            <a:r>
              <a:rPr lang="pl-PL" sz="1400" dirty="0">
                <a:solidFill>
                  <a:srgbClr val="4274B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274B0"/>
                </a:solidFill>
              </a:rPr>
              <a:t>19</a:t>
            </a:r>
            <a:r>
              <a:rPr lang="pl-PL" sz="1400" b="1" dirty="0">
                <a:solidFill>
                  <a:srgbClr val="4274B0"/>
                </a:solidFill>
              </a:rPr>
              <a:t>82</a:t>
            </a:r>
            <a:r>
              <a:rPr lang="pl-PL" sz="1400" dirty="0">
                <a:solidFill>
                  <a:srgbClr val="4274B0"/>
                </a:solidFill>
              </a:rPr>
              <a:t>: R. </a:t>
            </a:r>
            <a:r>
              <a:rPr lang="pl-PL" sz="1400" dirty="0" err="1">
                <a:solidFill>
                  <a:srgbClr val="4274B0"/>
                </a:solidFill>
              </a:rPr>
              <a:t>Fricke</a:t>
            </a:r>
            <a:r>
              <a:rPr lang="pl-PL" sz="1400" dirty="0">
                <a:solidFill>
                  <a:srgbClr val="4274B0"/>
                </a:solidFill>
              </a:rPr>
              <a:t> (Germany) </a:t>
            </a:r>
            <a:r>
              <a:rPr lang="en-US" sz="1400" dirty="0">
                <a:solidFill>
                  <a:srgbClr val="4274B0"/>
                </a:solidFill>
              </a:rPr>
              <a:t>–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first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application</a:t>
            </a:r>
            <a:r>
              <a:rPr lang="pl-PL" sz="1400" dirty="0">
                <a:solidFill>
                  <a:srgbClr val="4274B0"/>
                </a:solidFill>
              </a:rPr>
              <a:t> of WBC in Europe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275856" y="987574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History</a:t>
            </a:r>
            <a:r>
              <a:rPr lang="pl-PL" sz="2000" b="1" dirty="0">
                <a:solidFill>
                  <a:srgbClr val="4274B0"/>
                </a:solidFill>
              </a:rPr>
              <a:t> of </a:t>
            </a:r>
            <a:r>
              <a:rPr lang="pl-PL" sz="2000" b="1" dirty="0" err="1">
                <a:solidFill>
                  <a:srgbClr val="4274B0"/>
                </a:solidFill>
              </a:rPr>
              <a:t>cryotherapy</a:t>
            </a:r>
            <a:endParaRPr lang="pl-PL" sz="2000" b="1" dirty="0">
              <a:solidFill>
                <a:srgbClr val="4274B0"/>
              </a:solidFill>
            </a:endParaRPr>
          </a:p>
        </p:txBody>
      </p:sp>
      <p:pic>
        <p:nvPicPr>
          <p:cNvPr id="7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X:\WIP_KM\CRYOSPACE\PREZENTACJE\Krioterapia (A. Bakes)\links\bigstock-Conceptual-D-human-man-anatom-852521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-19" b="1086"/>
          <a:stretch/>
        </p:blipFill>
        <p:spPr bwMode="auto">
          <a:xfrm>
            <a:off x="611560" y="3507854"/>
            <a:ext cx="2232248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1331640" y="288032"/>
            <a:ext cx="1512168" cy="149163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2023273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1" t="5586" r="8824" b="5980"/>
          <a:stretch/>
        </p:blipFill>
        <p:spPr bwMode="auto">
          <a:xfrm>
            <a:off x="1475656" y="339502"/>
            <a:ext cx="1383528" cy="15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95686"/>
            <a:ext cx="1341526" cy="128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 rot="16200000">
            <a:off x="420802" y="2429480"/>
            <a:ext cx="5157564" cy="311552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90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655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3275856" y="987574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4274B0"/>
                </a:solidFill>
              </a:rPr>
              <a:t>History</a:t>
            </a:r>
            <a:r>
              <a:rPr lang="pl-PL" sz="2000" b="1" dirty="0">
                <a:solidFill>
                  <a:srgbClr val="4274B0"/>
                </a:solidFill>
              </a:rPr>
              <a:t> of </a:t>
            </a:r>
            <a:r>
              <a:rPr lang="pl-PL" sz="2000" b="1" dirty="0" err="1">
                <a:solidFill>
                  <a:srgbClr val="4274B0"/>
                </a:solidFill>
              </a:rPr>
              <a:t>cryotherapy</a:t>
            </a: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75856" y="1779662"/>
            <a:ext cx="3600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4274B0"/>
                </a:solidFill>
              </a:rPr>
              <a:t>1983</a:t>
            </a:r>
            <a:r>
              <a:rPr lang="pl-PL" sz="1400" dirty="0">
                <a:solidFill>
                  <a:srgbClr val="4274B0"/>
                </a:solidFill>
              </a:rPr>
              <a:t>: prof. Z. Zagrobelny (School of </a:t>
            </a:r>
            <a:r>
              <a:rPr lang="pl-PL" sz="1400" dirty="0" err="1">
                <a:solidFill>
                  <a:srgbClr val="4274B0"/>
                </a:solidFill>
              </a:rPr>
              <a:t>Physical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Education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Wroclaw</a:t>
            </a:r>
            <a:r>
              <a:rPr lang="pl-PL" sz="1400" dirty="0">
                <a:solidFill>
                  <a:srgbClr val="4274B0"/>
                </a:solidFill>
              </a:rPr>
              <a:t>): </a:t>
            </a:r>
            <a:r>
              <a:rPr lang="pl-PL" sz="1400" dirty="0" err="1">
                <a:solidFill>
                  <a:srgbClr val="4274B0"/>
                </a:solidFill>
              </a:rPr>
              <a:t>first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treatments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using</a:t>
            </a:r>
            <a:r>
              <a:rPr lang="pl-PL" sz="1400" dirty="0">
                <a:solidFill>
                  <a:srgbClr val="4274B0"/>
                </a:solidFill>
              </a:rPr>
              <a:t> the </a:t>
            </a:r>
            <a:r>
              <a:rPr lang="pl-PL" sz="1400" dirty="0" err="1">
                <a:solidFill>
                  <a:srgbClr val="4274B0"/>
                </a:solidFill>
              </a:rPr>
              <a:t>local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cryotherapy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method</a:t>
            </a:r>
            <a:r>
              <a:rPr lang="pl-PL" sz="1400" dirty="0">
                <a:solidFill>
                  <a:srgbClr val="4274B0"/>
                </a:solidFill>
              </a:rPr>
              <a:t>; </a:t>
            </a:r>
            <a:r>
              <a:rPr lang="pl-PL" sz="1400" dirty="0" err="1">
                <a:solidFill>
                  <a:srgbClr val="4274B0"/>
                </a:solidFill>
              </a:rPr>
              <a:t>initiatior</a:t>
            </a:r>
            <a:r>
              <a:rPr lang="pl-PL" sz="1400" dirty="0">
                <a:solidFill>
                  <a:srgbClr val="4274B0"/>
                </a:solidFill>
              </a:rPr>
              <a:t> of the </a:t>
            </a:r>
            <a:r>
              <a:rPr lang="pl-PL" sz="1400" dirty="0" err="1">
                <a:solidFill>
                  <a:srgbClr val="4274B0"/>
                </a:solidFill>
              </a:rPr>
              <a:t>application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cryogenic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temperatures</a:t>
            </a:r>
            <a:r>
              <a:rPr lang="pl-PL" sz="1400" dirty="0">
                <a:solidFill>
                  <a:srgbClr val="4274B0"/>
                </a:solidFill>
              </a:rPr>
              <a:t> in </a:t>
            </a:r>
            <a:r>
              <a:rPr lang="pl-PL" sz="1400" dirty="0" err="1">
                <a:solidFill>
                  <a:srgbClr val="4274B0"/>
                </a:solidFill>
              </a:rPr>
              <a:t>physiotherapy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4274B0"/>
                </a:solidFill>
              </a:rPr>
              <a:t>1989</a:t>
            </a:r>
            <a:r>
              <a:rPr lang="pl-PL" sz="1400" dirty="0">
                <a:solidFill>
                  <a:srgbClr val="4274B0"/>
                </a:solidFill>
              </a:rPr>
              <a:t>: </a:t>
            </a:r>
            <a:r>
              <a:rPr lang="pl-PL" sz="1400" dirty="0" err="1">
                <a:solidFill>
                  <a:srgbClr val="4274B0"/>
                </a:solidFill>
              </a:rPr>
              <a:t>first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cryochamber</a:t>
            </a:r>
            <a:r>
              <a:rPr lang="pl-PL" sz="1400" dirty="0">
                <a:solidFill>
                  <a:srgbClr val="4274B0"/>
                </a:solidFill>
              </a:rPr>
              <a:t> in Poland and third in the </a:t>
            </a:r>
            <a:r>
              <a:rPr lang="pl-PL" sz="1400" dirty="0" err="1">
                <a:solidFill>
                  <a:srgbClr val="4274B0"/>
                </a:solidFill>
              </a:rPr>
              <a:t>world</a:t>
            </a:r>
            <a:r>
              <a:rPr lang="pl-PL" sz="1400" dirty="0">
                <a:solidFill>
                  <a:srgbClr val="4274B0"/>
                </a:solidFill>
              </a:rPr>
              <a:t> (</a:t>
            </a:r>
            <a:r>
              <a:rPr lang="pl-PL" sz="1400" dirty="0" err="1">
                <a:solidFill>
                  <a:srgbClr val="4274B0"/>
                </a:solidFill>
              </a:rPr>
              <a:t>designed</a:t>
            </a:r>
            <a:r>
              <a:rPr lang="pl-PL" sz="1400" dirty="0">
                <a:solidFill>
                  <a:srgbClr val="4274B0"/>
                </a:solidFill>
              </a:rPr>
              <a:t> by Zbigniew Raczkowski from the </a:t>
            </a:r>
            <a:r>
              <a:rPr lang="pl-PL" sz="1400" dirty="0" err="1">
                <a:solidFill>
                  <a:srgbClr val="4274B0"/>
                </a:solidFill>
              </a:rPr>
              <a:t>Institute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Low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Temperatures</a:t>
            </a:r>
            <a:r>
              <a:rPr lang="pl-PL" sz="1400" dirty="0">
                <a:solidFill>
                  <a:srgbClr val="4274B0"/>
                </a:solidFill>
              </a:rPr>
              <a:t> and </a:t>
            </a:r>
            <a:r>
              <a:rPr lang="pl-PL" sz="1400" dirty="0" err="1">
                <a:solidFill>
                  <a:srgbClr val="4274B0"/>
                </a:solidFill>
              </a:rPr>
              <a:t>Structural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Studies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Polish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Academy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Sciences</a:t>
            </a:r>
            <a:r>
              <a:rPr lang="pl-PL" sz="1400" dirty="0">
                <a:solidFill>
                  <a:srgbClr val="4274B0"/>
                </a:solidFill>
              </a:rPr>
              <a:t> in Wrocław)</a:t>
            </a:r>
            <a:br>
              <a:rPr lang="pl-PL" sz="1400" dirty="0">
                <a:solidFill>
                  <a:srgbClr val="4274B0"/>
                </a:solidFill>
              </a:rPr>
            </a:br>
            <a:endParaRPr lang="pl-PL" sz="1400" dirty="0">
              <a:solidFill>
                <a:srgbClr val="4274B0"/>
              </a:solidFill>
            </a:endParaRPr>
          </a:p>
        </p:txBody>
      </p:sp>
      <p:pic>
        <p:nvPicPr>
          <p:cNvPr id="3075" name="Picture 3" descr="X:\WIP_KM\CRYOSPACE\PREZENTACJE\Krioterapia (A. Bakes)\links\PNG\Bez-nazwy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5003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0" y="0"/>
            <a:ext cx="2843808" cy="221171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 rot="16200000">
            <a:off x="417565" y="2426243"/>
            <a:ext cx="5164038" cy="311552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8" name="Picture 6" descr="X:\WIP_KM\CRYOSPACE\PREZENTACJE\Krioterapia (A. Bakes)\links\PNG\instytut_ni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11"/>
            <a:ext cx="2843808" cy="190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0" y="2211710"/>
            <a:ext cx="1950841" cy="136815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816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263680" y="2869708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4274B0"/>
                </a:solidFill>
              </a:rPr>
              <a:t>3. Application of WBC in </a:t>
            </a:r>
            <a:r>
              <a:rPr lang="pl-PL" sz="1400" b="1" dirty="0" err="1">
                <a:solidFill>
                  <a:srgbClr val="4274B0"/>
                </a:solidFill>
              </a:rPr>
              <a:t>sports</a:t>
            </a:r>
            <a:r>
              <a:rPr lang="pl-PL" sz="1400" b="1" dirty="0">
                <a:solidFill>
                  <a:srgbClr val="4274B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Posttraumatic</a:t>
            </a:r>
            <a:r>
              <a:rPr lang="pl-PL" sz="1400" dirty="0">
                <a:solidFill>
                  <a:srgbClr val="4274B0"/>
                </a:solidFill>
              </a:rPr>
              <a:t> 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Regenerative</a:t>
            </a:r>
            <a:r>
              <a:rPr lang="pl-PL" sz="1400" dirty="0">
                <a:solidFill>
                  <a:srgbClr val="4274B0"/>
                </a:solidFill>
              </a:rPr>
              <a:t>  in order to </a:t>
            </a:r>
            <a:r>
              <a:rPr lang="pl-PL" sz="1400" dirty="0" err="1">
                <a:solidFill>
                  <a:srgbClr val="4274B0"/>
                </a:solidFill>
              </a:rPr>
              <a:t>enhance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physical</a:t>
            </a:r>
            <a:r>
              <a:rPr lang="pl-PL" sz="1400" dirty="0">
                <a:solidFill>
                  <a:srgbClr val="4274B0"/>
                </a:solidFill>
              </a:rPr>
              <a:t>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Relaxing</a:t>
            </a:r>
            <a:r>
              <a:rPr lang="pl-PL" sz="1400" dirty="0">
                <a:solidFill>
                  <a:srgbClr val="4274B0"/>
                </a:solidFill>
              </a:rPr>
              <a:t>/</a:t>
            </a:r>
            <a:r>
              <a:rPr lang="pl-PL" sz="1400" b="1" dirty="0"/>
              <a:t> </a:t>
            </a:r>
            <a:r>
              <a:rPr lang="pl-PL" sz="1400" dirty="0" err="1">
                <a:solidFill>
                  <a:srgbClr val="4274B0"/>
                </a:solidFill>
              </a:rPr>
              <a:t>soothing</a:t>
            </a:r>
            <a:r>
              <a:rPr lang="pl-PL" sz="1400" dirty="0">
                <a:solidFill>
                  <a:srgbClr val="4274B0"/>
                </a:solidFill>
              </a:rPr>
              <a:t> for </a:t>
            </a:r>
            <a:r>
              <a:rPr lang="pl-PL" sz="1400" dirty="0" err="1">
                <a:solidFill>
                  <a:srgbClr val="4274B0"/>
                </a:solidFill>
              </a:rPr>
              <a:t>muscles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Mood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improvement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Reduction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overtraining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effects</a:t>
            </a:r>
            <a:r>
              <a:rPr lang="pl-PL" sz="1400" dirty="0">
                <a:solidFill>
                  <a:srgbClr val="4274B0"/>
                </a:solidFill>
              </a:rPr>
              <a:t> 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Anti-inflammatory</a:t>
            </a:r>
            <a:r>
              <a:rPr lang="pl-PL" sz="1400" dirty="0">
                <a:solidFill>
                  <a:srgbClr val="4274B0"/>
                </a:solidFill>
              </a:rPr>
              <a:t> and </a:t>
            </a:r>
            <a:r>
              <a:rPr lang="pl-PL" sz="1400" dirty="0" err="1">
                <a:solidFill>
                  <a:srgbClr val="4274B0"/>
                </a:solidFill>
              </a:rPr>
              <a:t>anti-swelling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application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4274B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sz="1400" dirty="0">
              <a:solidFill>
                <a:srgbClr val="4274B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2976250"/>
            <a:ext cx="30963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4274B0"/>
                </a:solidFill>
              </a:rPr>
              <a:t>1. </a:t>
            </a:r>
            <a:r>
              <a:rPr lang="pl-PL" sz="1400" b="1" dirty="0" err="1">
                <a:solidFill>
                  <a:srgbClr val="4274B0"/>
                </a:solidFill>
              </a:rPr>
              <a:t>Clinical</a:t>
            </a:r>
            <a:r>
              <a:rPr lang="pl-PL" sz="1400" b="1" dirty="0">
                <a:solidFill>
                  <a:srgbClr val="4274B0"/>
                </a:solidFill>
              </a:rPr>
              <a:t> </a:t>
            </a:r>
            <a:r>
              <a:rPr lang="pl-PL" sz="1400" b="1" dirty="0" err="1">
                <a:solidFill>
                  <a:srgbClr val="4274B0"/>
                </a:solidFill>
              </a:rPr>
              <a:t>indications</a:t>
            </a:r>
            <a:r>
              <a:rPr lang="pl-PL" sz="1400" b="1" dirty="0">
                <a:solidFill>
                  <a:srgbClr val="4274B0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Depression</a:t>
            </a:r>
            <a:r>
              <a:rPr lang="pl-PL" sz="1400" dirty="0">
                <a:solidFill>
                  <a:srgbClr val="4274B0"/>
                </a:solidFill>
              </a:rPr>
              <a:t>, </a:t>
            </a:r>
            <a:r>
              <a:rPr lang="pl-PL" sz="1400" dirty="0" err="1">
                <a:solidFill>
                  <a:srgbClr val="4274B0"/>
                </a:solidFill>
              </a:rPr>
              <a:t>anxiety</a:t>
            </a:r>
            <a:r>
              <a:rPr lang="pl-PL" sz="1400" dirty="0">
                <a:solidFill>
                  <a:srgbClr val="4274B0"/>
                </a:solidFill>
              </a:rPr>
              <a:t>, </a:t>
            </a:r>
            <a:r>
              <a:rPr lang="pl-PL" sz="1400" dirty="0" err="1">
                <a:solidFill>
                  <a:srgbClr val="4274B0"/>
                </a:solidFill>
              </a:rPr>
              <a:t>insomnia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Neurological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disorders</a:t>
            </a:r>
            <a:r>
              <a:rPr lang="pl-PL" sz="1400" dirty="0">
                <a:solidFill>
                  <a:srgbClr val="4274B0"/>
                </a:solidFill>
              </a:rPr>
              <a:t> (Alzheimer, MS, </a:t>
            </a:r>
            <a:r>
              <a:rPr lang="pl-PL" sz="1400" dirty="0" err="1">
                <a:solidFill>
                  <a:srgbClr val="4274B0"/>
                </a:solidFill>
              </a:rPr>
              <a:t>fibromyalgia</a:t>
            </a:r>
            <a:r>
              <a:rPr lang="pl-PL" sz="1400" dirty="0">
                <a:solidFill>
                  <a:srgbClr val="4274B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Disorders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locomotor</a:t>
            </a:r>
            <a:r>
              <a:rPr lang="pl-PL" sz="1400" dirty="0">
                <a:solidFill>
                  <a:srgbClr val="4274B0"/>
                </a:solidFill>
              </a:rPr>
              <a:t>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Disorders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circulatory</a:t>
            </a:r>
            <a:r>
              <a:rPr lang="pl-PL" sz="1400" dirty="0">
                <a:solidFill>
                  <a:srgbClr val="4274B0"/>
                </a:solidFill>
              </a:rPr>
              <a:t>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Condition</a:t>
            </a:r>
            <a:r>
              <a:rPr lang="pl-PL" sz="1400" dirty="0">
                <a:solidFill>
                  <a:srgbClr val="4274B0"/>
                </a:solidFill>
              </a:rPr>
              <a:t> (skin, </a:t>
            </a:r>
            <a:r>
              <a:rPr lang="pl-PL" sz="1400" dirty="0" err="1">
                <a:solidFill>
                  <a:srgbClr val="4274B0"/>
                </a:solidFill>
              </a:rPr>
              <a:t>mental</a:t>
            </a:r>
            <a:r>
              <a:rPr lang="pl-PL" sz="1400" dirty="0">
                <a:solidFill>
                  <a:srgbClr val="4274B0"/>
                </a:solidFill>
              </a:rPr>
              <a:t>, </a:t>
            </a:r>
            <a:r>
              <a:rPr lang="pl-PL" sz="1400" dirty="0" err="1">
                <a:solidFill>
                  <a:srgbClr val="4274B0"/>
                </a:solidFill>
              </a:rPr>
              <a:t>immunological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resistance</a:t>
            </a:r>
            <a:r>
              <a:rPr lang="pl-PL" sz="1400" dirty="0">
                <a:solidFill>
                  <a:srgbClr val="4274B0"/>
                </a:solidFill>
              </a:rPr>
              <a:t>)</a:t>
            </a:r>
          </a:p>
          <a:p>
            <a:endParaRPr lang="pl-PL" sz="1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203848" y="2991018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4274B0"/>
                </a:solidFill>
              </a:rPr>
              <a:t>2. </a:t>
            </a:r>
            <a:r>
              <a:rPr lang="pl-PL" sz="1400" b="1" dirty="0" err="1">
                <a:solidFill>
                  <a:srgbClr val="4274B0"/>
                </a:solidFill>
              </a:rPr>
              <a:t>Indications</a:t>
            </a:r>
            <a:r>
              <a:rPr lang="pl-PL" sz="1400" b="1" dirty="0">
                <a:solidFill>
                  <a:srgbClr val="4274B0"/>
                </a:solidFill>
              </a:rPr>
              <a:t> for </a:t>
            </a:r>
            <a:r>
              <a:rPr lang="pl-PL" sz="1400" b="1" dirty="0" err="1">
                <a:solidFill>
                  <a:srgbClr val="4274B0"/>
                </a:solidFill>
              </a:rPr>
              <a:t>physical</a:t>
            </a:r>
            <a:r>
              <a:rPr lang="pl-PL" sz="1400" b="1" dirty="0">
                <a:solidFill>
                  <a:srgbClr val="4274B0"/>
                </a:solidFill>
              </a:rPr>
              <a:t> </a:t>
            </a:r>
            <a:r>
              <a:rPr lang="pl-PL" sz="1400" b="1" dirty="0" err="1">
                <a:solidFill>
                  <a:srgbClr val="4274B0"/>
                </a:solidFill>
              </a:rPr>
              <a:t>rejuvenation</a:t>
            </a:r>
            <a:r>
              <a:rPr lang="pl-PL" sz="1400" b="1" dirty="0">
                <a:solidFill>
                  <a:srgbClr val="4274B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Perception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reality</a:t>
            </a:r>
            <a:r>
              <a:rPr lang="pl-PL" sz="1400" dirty="0">
                <a:solidFill>
                  <a:srgbClr val="4274B0"/>
                </a:solidFill>
              </a:rPr>
              <a:t>/</a:t>
            </a:r>
            <a:r>
              <a:rPr lang="pl-PL" sz="1400" dirty="0" err="1">
                <a:solidFill>
                  <a:srgbClr val="4274B0"/>
                </a:solidFill>
              </a:rPr>
              <a:t>mood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4274B0"/>
                </a:solidFill>
              </a:rPr>
              <a:t>Skin </a:t>
            </a:r>
            <a:r>
              <a:rPr lang="pl-PL" sz="1400" dirty="0" err="1">
                <a:solidFill>
                  <a:srgbClr val="4274B0"/>
                </a:solidFill>
              </a:rPr>
              <a:t>quality</a:t>
            </a:r>
            <a:r>
              <a:rPr lang="pl-PL" sz="1400" dirty="0">
                <a:solidFill>
                  <a:srgbClr val="4274B0"/>
                </a:solidFill>
              </a:rPr>
              <a:t>, </a:t>
            </a:r>
            <a:r>
              <a:rPr lang="pl-PL" sz="1400" dirty="0" err="1">
                <a:solidFill>
                  <a:srgbClr val="4274B0"/>
                </a:solidFill>
              </a:rPr>
              <a:t>regeneration</a:t>
            </a:r>
            <a:r>
              <a:rPr lang="pl-PL" sz="1400" dirty="0">
                <a:solidFill>
                  <a:srgbClr val="4274B0"/>
                </a:solidFill>
              </a:rPr>
              <a:t> of </a:t>
            </a:r>
            <a:r>
              <a:rPr lang="pl-PL" sz="1400" dirty="0" err="1">
                <a:solidFill>
                  <a:srgbClr val="4274B0"/>
                </a:solidFill>
              </a:rPr>
              <a:t>cells</a:t>
            </a:r>
            <a:r>
              <a:rPr lang="pl-PL" sz="1400" dirty="0">
                <a:solidFill>
                  <a:srgbClr val="4274B0"/>
                </a:solidFill>
              </a:rPr>
              <a:t>, </a:t>
            </a:r>
            <a:r>
              <a:rPr lang="pl-PL" sz="1400" dirty="0" err="1">
                <a:solidFill>
                  <a:srgbClr val="4274B0"/>
                </a:solidFill>
              </a:rPr>
              <a:t>collagen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production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metabolism</a:t>
            </a:r>
            <a:endParaRPr lang="pl-PL" sz="1400" dirty="0">
              <a:solidFill>
                <a:srgbClr val="4274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4274B0"/>
                </a:solidFill>
              </a:rPr>
              <a:t>Inflammatory</a:t>
            </a:r>
            <a:r>
              <a:rPr lang="pl-PL" sz="1400" dirty="0">
                <a:solidFill>
                  <a:srgbClr val="4274B0"/>
                </a:solidFill>
              </a:rPr>
              <a:t>/</a:t>
            </a:r>
            <a:r>
              <a:rPr lang="pl-PL" sz="1400" dirty="0" err="1">
                <a:solidFill>
                  <a:srgbClr val="4274B0"/>
                </a:solidFill>
              </a:rPr>
              <a:t>after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medical</a:t>
            </a:r>
            <a:r>
              <a:rPr lang="pl-PL" sz="1400" dirty="0">
                <a:solidFill>
                  <a:srgbClr val="4274B0"/>
                </a:solidFill>
              </a:rPr>
              <a:t> </a:t>
            </a:r>
            <a:r>
              <a:rPr lang="pl-PL" sz="1400" dirty="0" err="1">
                <a:solidFill>
                  <a:srgbClr val="4274B0"/>
                </a:solidFill>
              </a:rPr>
              <a:t>treatments</a:t>
            </a:r>
            <a:endParaRPr lang="pl-PL" sz="1400" dirty="0">
              <a:solidFill>
                <a:srgbClr val="4274B0"/>
              </a:solidFill>
            </a:endParaRPr>
          </a:p>
          <a:p>
            <a:endParaRPr lang="pl-PL" sz="1400" dirty="0"/>
          </a:p>
        </p:txBody>
      </p:sp>
      <p:sp>
        <p:nvSpPr>
          <p:cNvPr id="8" name="Prostokąt 7"/>
          <p:cNvSpPr/>
          <p:nvPr/>
        </p:nvSpPr>
        <p:spPr>
          <a:xfrm>
            <a:off x="0" y="2592690"/>
            <a:ext cx="9144000" cy="311552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251520" y="2544202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chemeClr val="bg1"/>
                </a:solidFill>
              </a:rPr>
              <a:t>Cryotherapy</a:t>
            </a:r>
            <a:r>
              <a:rPr lang="pl-PL" sz="2000" b="1" dirty="0">
                <a:solidFill>
                  <a:schemeClr val="bg1"/>
                </a:solidFill>
              </a:rPr>
              <a:t>: </a:t>
            </a:r>
            <a:r>
              <a:rPr lang="pl-PL" sz="2000" b="1" dirty="0" err="1">
                <a:solidFill>
                  <a:schemeClr val="bg1"/>
                </a:solidFill>
              </a:rPr>
              <a:t>main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indications</a:t>
            </a:r>
            <a:endParaRPr lang="pl-PL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WIP_AP\roll_up_cryospace\links\sport_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32942"/>
          <a:stretch/>
        </p:blipFill>
        <p:spPr bwMode="auto">
          <a:xfrm>
            <a:off x="5940000" y="0"/>
            <a:ext cx="3204000" cy="25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X:\WIP_KM\CRYOSPACE\PREZENTACJE\Krioterapia (A. Bakes)\links\bigstock-Woman-Training-With-Exercise-B-848618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2969"/>
          <a:stretch/>
        </p:blipFill>
        <p:spPr bwMode="auto">
          <a:xfrm>
            <a:off x="-36000" y="0"/>
            <a:ext cx="3384000" cy="25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:\WIP_KM\CRYOSPACE\PREZENTACJE\Krioterapia (A. Bakes)\links\beuty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1590"/>
            <a:ext cx="3387360" cy="145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2555776" y="0"/>
            <a:ext cx="3384376" cy="113159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2481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WIP_KM\CRYOSPACE\PREZENTACJE\Szablon Cryospace\Links\PNG\logo_cryospace_3d_plask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547"/>
            <a:ext cx="1515667" cy="9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WIP_KM\CRYOSPACE\PREZENTACJE\Krioterapia (A. Bakes)\links\PNG\fala_podstawowa_WYGAS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4" y="-14889"/>
            <a:ext cx="1997075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365745" y="334017"/>
            <a:ext cx="7772400" cy="1102519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rgbClr val="4274B0"/>
                </a:solidFill>
              </a:rPr>
              <a:t>CryoSpace</a:t>
            </a:r>
            <a:r>
              <a:rPr lang="en-US" sz="2000" b="1" dirty="0">
                <a:solidFill>
                  <a:srgbClr val="4274B0"/>
                </a:solidFill>
              </a:rPr>
              <a:t>® Med </a:t>
            </a:r>
            <a:r>
              <a:rPr lang="pl-PL" sz="2000" b="1" dirty="0">
                <a:solidFill>
                  <a:srgbClr val="4274B0"/>
                </a:solidFill>
              </a:rPr>
              <a:t>– </a:t>
            </a:r>
            <a:r>
              <a:rPr lang="en-US" sz="2000" b="1" dirty="0">
                <a:solidFill>
                  <a:srgbClr val="4274B0"/>
                </a:solidFill>
              </a:rPr>
              <a:t>a medical device for whole-body cryotherapy</a:t>
            </a:r>
            <a:br>
              <a:rPr lang="pl-PL" sz="2000" b="1" dirty="0">
                <a:solidFill>
                  <a:srgbClr val="4274B0"/>
                </a:solidFill>
              </a:rPr>
            </a:br>
            <a:endParaRPr lang="pl-PL" sz="2000" b="1" dirty="0">
              <a:solidFill>
                <a:srgbClr val="4274B0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1614" y="1491630"/>
            <a:ext cx="6400800" cy="1314450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274B0"/>
                </a:solidFill>
              </a:rPr>
              <a:t>Average temperature options from -100 °C to -140 °C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274B0"/>
                </a:solidFill>
              </a:rPr>
              <a:t>Duration of treatment between 30 and 180 seconds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274B0"/>
                </a:solidFill>
              </a:rPr>
              <a:t>Operation via touchscreen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274B0"/>
                </a:solidFill>
              </a:rPr>
              <a:t>Ready for operation in max. 8 minutes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274B0"/>
                </a:solidFill>
              </a:rPr>
              <a:t>Plug and Play (required power supply: 220–240 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4274B0"/>
                </a:solidFill>
              </a:rPr>
              <a:t>Patent-</a:t>
            </a:r>
            <a:r>
              <a:rPr lang="pl-PL" sz="1400" dirty="0" err="1">
                <a:solidFill>
                  <a:srgbClr val="4274B0"/>
                </a:solidFill>
              </a:rPr>
              <a:t>pending</a:t>
            </a:r>
            <a:r>
              <a:rPr lang="en-GB" sz="1400" dirty="0">
                <a:solidFill>
                  <a:srgbClr val="4274B0"/>
                </a:solidFill>
              </a:rPr>
              <a:t> air circulation system for even distribution of the low temperatures within the cabin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274B0"/>
                </a:solidFill>
              </a:rPr>
              <a:t>Automatic extraction of nitrogen vapours from the cabin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274B0"/>
                </a:solidFill>
              </a:rPr>
              <a:t>Free movement with spacious interior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274B0"/>
                </a:solidFill>
              </a:rPr>
              <a:t>Mobility of the equipment thanks to built-in wheels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274B0"/>
                </a:solidFill>
              </a:rPr>
              <a:t>Optional exterior colour selection (customized powder coating available on request)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4274B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54208"/>
            <a:ext cx="82252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46972"/>
      </p:ext>
    </p:extLst>
  </p:cSld>
  <p:clrMapOvr>
    <a:masterClrMapping/>
  </p:clrMapOvr>
</p:sld>
</file>

<file path=ppt/theme/theme1.xml><?xml version="1.0" encoding="utf-8"?>
<a:theme xmlns:a="http://schemas.openxmlformats.org/drawingml/2006/main" name="cryospace_prezentacja_szablon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cryospace_prezentacja_szablon</Template>
  <TotalTime>3373</TotalTime>
  <Words>1639</Words>
  <Application>Microsoft Office PowerPoint</Application>
  <PresentationFormat>Pokaz na ekranie (16:9)</PresentationFormat>
  <Paragraphs>183</Paragraphs>
  <Slides>20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3" baseType="lpstr">
      <vt:lpstr>Arial</vt:lpstr>
      <vt:lpstr>Calibri</vt:lpstr>
      <vt:lpstr>cryospace_prezentacja_szablon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CryoSpace® Med – a medical device for whole-body cryotherapy </vt:lpstr>
      <vt:lpstr>CryoSpace Med – Technical Data</vt:lpstr>
      <vt:lpstr>CryoSpace Med – Cross section</vt:lpstr>
      <vt:lpstr>Treatment facilitates the following physiological and psychological healing processes in the body:</vt:lpstr>
      <vt:lpstr>Treatment facilitates the following physiological and psychological healing processes in the body:</vt:lpstr>
      <vt:lpstr>Cryotherapy and Fibromyalgia</vt:lpstr>
      <vt:lpstr>Pain relieving effects after Cryotherapy</vt:lpstr>
      <vt:lpstr>Cryotherapy in depressive and anxiety disorders</vt:lpstr>
      <vt:lpstr>Cryotherapy and Rheumatoid Arthritis</vt:lpstr>
      <vt:lpstr>Improved performance in sport </vt:lpstr>
      <vt:lpstr>Recommended usage</vt:lpstr>
      <vt:lpstr>Medical certification </vt:lpstr>
    </vt:vector>
  </TitlesOfParts>
  <Company>JBG-2 Sp. z 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Hanna Jurkiewicz</dc:creator>
  <cp:lastModifiedBy>Hanna Jurkiewicz</cp:lastModifiedBy>
  <cp:revision>166</cp:revision>
  <dcterms:created xsi:type="dcterms:W3CDTF">2016-06-23T12:16:01Z</dcterms:created>
  <dcterms:modified xsi:type="dcterms:W3CDTF">2018-05-02T09:34:25Z</dcterms:modified>
</cp:coreProperties>
</file>